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</p:sldIdLst>
  <p:sldSz cx="18288000" cy="10287000"/>
  <p:notesSz cx="18288000" cy="10287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1453" y="497585"/>
            <a:ext cx="16545560" cy="1854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30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31.png"/><Relationship Id="rId4" Type="http://schemas.openxmlformats.org/officeDocument/2006/relationships/image" Target="../media/image32.pn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33.jp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34.jp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35.jp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36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37.jp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g"/><Relationship Id="rId3" Type="http://schemas.openxmlformats.org/officeDocument/2006/relationships/image" Target="../media/image38.jp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39.jp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40.jp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41.jp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42.jpg"/><Relationship Id="rId4" Type="http://schemas.openxmlformats.org/officeDocument/2006/relationships/image" Target="../media/image43.jp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44.pn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45.jpg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27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86939" y="799591"/>
            <a:ext cx="13457173" cy="385495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14294" y="5994298"/>
            <a:ext cx="13959205" cy="280860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17100"/>
              </a:lnSpc>
              <a:spcBef>
                <a:spcPts val="100"/>
              </a:spcBef>
            </a:pPr>
            <a:r>
              <a:rPr dirty="0" sz="5200" spc="500" b="1">
                <a:latin typeface="Courier New"/>
                <a:cs typeface="Courier New"/>
              </a:rPr>
              <a:t>Δημιουργώντας</a:t>
            </a:r>
            <a:r>
              <a:rPr dirty="0" sz="5200" spc="-1300" b="1">
                <a:latin typeface="Courier New"/>
                <a:cs typeface="Courier New"/>
              </a:rPr>
              <a:t> </a:t>
            </a:r>
            <a:r>
              <a:rPr dirty="0" sz="5200" spc="340" b="1">
                <a:latin typeface="Courier New"/>
                <a:cs typeface="Courier New"/>
              </a:rPr>
              <a:t>το</a:t>
            </a:r>
            <a:r>
              <a:rPr dirty="0" sz="5200" spc="-1310" b="1">
                <a:latin typeface="Courier New"/>
                <a:cs typeface="Courier New"/>
              </a:rPr>
              <a:t> </a:t>
            </a:r>
            <a:r>
              <a:rPr dirty="0" sz="5200" spc="185" b="1">
                <a:latin typeface="Courier New"/>
                <a:cs typeface="Courier New"/>
              </a:rPr>
              <a:t>δικό</a:t>
            </a:r>
            <a:r>
              <a:rPr dirty="0" sz="5200" spc="-1310" b="1">
                <a:latin typeface="Courier New"/>
                <a:cs typeface="Courier New"/>
              </a:rPr>
              <a:t> </a:t>
            </a:r>
            <a:r>
              <a:rPr dirty="0" sz="5200" spc="500" b="1">
                <a:latin typeface="Courier New"/>
                <a:cs typeface="Courier New"/>
              </a:rPr>
              <a:t>μας</a:t>
            </a:r>
            <a:r>
              <a:rPr dirty="0" sz="5200" spc="-1310" b="1">
                <a:latin typeface="Courier New"/>
                <a:cs typeface="Courier New"/>
              </a:rPr>
              <a:t> </a:t>
            </a:r>
            <a:r>
              <a:rPr dirty="0" sz="5200" spc="254" b="1">
                <a:latin typeface="Courier New"/>
                <a:cs typeface="Courier New"/>
              </a:rPr>
              <a:t>Βιβλικό </a:t>
            </a:r>
            <a:r>
              <a:rPr dirty="0" sz="5200" spc="515" b="1">
                <a:latin typeface="Courier New"/>
                <a:cs typeface="Courier New"/>
              </a:rPr>
              <a:t>Πάρκο-</a:t>
            </a:r>
            <a:r>
              <a:rPr dirty="0" sz="5200" spc="-1300" b="1">
                <a:latin typeface="Courier New"/>
                <a:cs typeface="Courier New"/>
              </a:rPr>
              <a:t> </a:t>
            </a:r>
            <a:r>
              <a:rPr dirty="0" sz="5200" spc="530" b="1">
                <a:latin typeface="Courier New"/>
                <a:cs typeface="Courier New"/>
              </a:rPr>
              <a:t>Εκκολάπτοντας</a:t>
            </a:r>
            <a:r>
              <a:rPr dirty="0" sz="5200" spc="-1285" b="1">
                <a:latin typeface="Courier New"/>
                <a:cs typeface="Courier New"/>
              </a:rPr>
              <a:t> </a:t>
            </a:r>
            <a:r>
              <a:rPr dirty="0" sz="5200" spc="490" b="1">
                <a:latin typeface="Courier New"/>
                <a:cs typeface="Courier New"/>
              </a:rPr>
              <a:t>Νέους</a:t>
            </a:r>
            <a:endParaRPr sz="5200">
              <a:latin typeface="Courier New"/>
              <a:cs typeface="Courier New"/>
            </a:endParaRPr>
          </a:p>
          <a:p>
            <a:pPr algn="ctr" marL="1270">
              <a:lnSpc>
                <a:spcPct val="100000"/>
              </a:lnSpc>
              <a:spcBef>
                <a:spcPts val="1060"/>
              </a:spcBef>
            </a:pPr>
            <a:r>
              <a:rPr dirty="0" sz="5200" spc="735" b="1">
                <a:latin typeface="Courier New"/>
                <a:cs typeface="Courier New"/>
              </a:rPr>
              <a:t>Μυρεψούς</a:t>
            </a:r>
            <a:endParaRPr sz="520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5400" y="1028700"/>
            <a:ext cx="10439400" cy="7100188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1650471" y="1183894"/>
            <a:ext cx="5779135" cy="73418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676910" marR="666115">
              <a:lnSpc>
                <a:spcPct val="111100"/>
              </a:lnSpc>
              <a:spcBef>
                <a:spcPts val="100"/>
              </a:spcBef>
              <a:tabLst>
                <a:tab pos="3767454" algn="l"/>
              </a:tabLst>
            </a:pPr>
            <a:r>
              <a:rPr dirty="0" sz="3600" spc="-10">
                <a:latin typeface="Calibri"/>
                <a:cs typeface="Calibri"/>
              </a:rPr>
              <a:t>Επισκεφτήκαμε</a:t>
            </a:r>
            <a:r>
              <a:rPr dirty="0" sz="3600">
                <a:latin typeface="Calibri"/>
                <a:cs typeface="Calibri"/>
              </a:rPr>
              <a:t>	το</a:t>
            </a:r>
            <a:r>
              <a:rPr dirty="0" sz="3600" spc="-75">
                <a:latin typeface="Calibri"/>
                <a:cs typeface="Calibri"/>
              </a:rPr>
              <a:t> </a:t>
            </a:r>
            <a:r>
              <a:rPr dirty="0" sz="3600" spc="-20" b="1">
                <a:latin typeface="Calibri"/>
                <a:cs typeface="Calibri"/>
              </a:rPr>
              <a:t>Ιερό </a:t>
            </a:r>
            <a:r>
              <a:rPr dirty="0" sz="3600" spc="-10" b="1">
                <a:latin typeface="Calibri"/>
                <a:cs typeface="Calibri"/>
              </a:rPr>
              <a:t>Ησυχαστήριο</a:t>
            </a:r>
            <a:r>
              <a:rPr dirty="0" sz="3600" spc="-140" b="1">
                <a:latin typeface="Calibri"/>
                <a:cs typeface="Calibri"/>
              </a:rPr>
              <a:t> </a:t>
            </a:r>
            <a:r>
              <a:rPr dirty="0" sz="3600" spc="-10" b="1">
                <a:latin typeface="Calibri"/>
                <a:cs typeface="Calibri"/>
              </a:rPr>
              <a:t>Τιμίου</a:t>
            </a:r>
            <a:endParaRPr sz="3600">
              <a:latin typeface="Calibri"/>
              <a:cs typeface="Calibri"/>
            </a:endParaRPr>
          </a:p>
          <a:p>
            <a:pPr algn="ctr" marL="12700" marR="5080">
              <a:lnSpc>
                <a:spcPct val="111100"/>
              </a:lnSpc>
            </a:pPr>
            <a:r>
              <a:rPr dirty="0" sz="3600" b="1">
                <a:latin typeface="Calibri"/>
                <a:cs typeface="Calibri"/>
              </a:rPr>
              <a:t>Προδρόμου</a:t>
            </a:r>
            <a:r>
              <a:rPr dirty="0" sz="3600" spc="-155" b="1">
                <a:latin typeface="Calibri"/>
                <a:cs typeface="Calibri"/>
              </a:rPr>
              <a:t> </a:t>
            </a:r>
            <a:r>
              <a:rPr dirty="0" sz="3600" spc="-20" b="1">
                <a:latin typeface="Calibri"/>
                <a:cs typeface="Calibri"/>
              </a:rPr>
              <a:t>Ακριτοχωρίου</a:t>
            </a:r>
            <a:r>
              <a:rPr dirty="0" sz="3600" spc="-155" b="1">
                <a:latin typeface="Calibri"/>
                <a:cs typeface="Calibri"/>
              </a:rPr>
              <a:t> </a:t>
            </a:r>
            <a:r>
              <a:rPr dirty="0" sz="3600" spc="-25">
                <a:latin typeface="Calibri"/>
                <a:cs typeface="Calibri"/>
              </a:rPr>
              <a:t>για </a:t>
            </a:r>
            <a:r>
              <a:rPr dirty="0" sz="3600">
                <a:latin typeface="Calibri"/>
                <a:cs typeface="Calibri"/>
              </a:rPr>
              <a:t>να</a:t>
            </a:r>
            <a:r>
              <a:rPr dirty="0" sz="3600" spc="-8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δούμε</a:t>
            </a:r>
            <a:r>
              <a:rPr dirty="0" sz="3600" spc="-5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από</a:t>
            </a:r>
            <a:r>
              <a:rPr dirty="0" sz="3600" spc="-7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κοντά</a:t>
            </a:r>
            <a:r>
              <a:rPr dirty="0" sz="3600" spc="-6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τα</a:t>
            </a:r>
            <a:r>
              <a:rPr dirty="0" sz="3600" spc="-60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δέντρα </a:t>
            </a:r>
            <a:r>
              <a:rPr dirty="0" sz="3600">
                <a:latin typeface="Calibri"/>
                <a:cs typeface="Calibri"/>
              </a:rPr>
              <a:t>και</a:t>
            </a:r>
            <a:r>
              <a:rPr dirty="0" sz="3600" spc="-13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τον</a:t>
            </a:r>
            <a:r>
              <a:rPr dirty="0" sz="3600" spc="-13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λαχανόκηπο</a:t>
            </a:r>
            <a:r>
              <a:rPr dirty="0" sz="3600" spc="-130">
                <a:latin typeface="Calibri"/>
                <a:cs typeface="Calibri"/>
              </a:rPr>
              <a:t> </a:t>
            </a:r>
            <a:r>
              <a:rPr dirty="0" sz="3600" spc="-25">
                <a:latin typeface="Calibri"/>
                <a:cs typeface="Calibri"/>
              </a:rPr>
              <a:t>που</a:t>
            </a:r>
            <a:endParaRPr sz="3600">
              <a:latin typeface="Calibri"/>
              <a:cs typeface="Calibri"/>
            </a:endParaRPr>
          </a:p>
          <a:p>
            <a:pPr algn="ctr" marL="228600" marR="219710">
              <a:lnSpc>
                <a:spcPct val="111100"/>
              </a:lnSpc>
            </a:pPr>
            <a:r>
              <a:rPr dirty="0" sz="3600" spc="-20">
                <a:latin typeface="Calibri"/>
                <a:cs typeface="Calibri"/>
              </a:rPr>
              <a:t>καλλιεργούν</a:t>
            </a:r>
            <a:r>
              <a:rPr dirty="0" sz="3600" spc="-8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οι</a:t>
            </a:r>
            <a:r>
              <a:rPr dirty="0" sz="3600" spc="-6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μοναχές</a:t>
            </a:r>
            <a:r>
              <a:rPr dirty="0" sz="3600" spc="-65">
                <a:latin typeface="Calibri"/>
                <a:cs typeface="Calibri"/>
              </a:rPr>
              <a:t> </a:t>
            </a:r>
            <a:r>
              <a:rPr dirty="0" sz="3600" spc="-25">
                <a:latin typeface="Calibri"/>
                <a:cs typeface="Calibri"/>
              </a:rPr>
              <a:t>της </a:t>
            </a:r>
            <a:r>
              <a:rPr dirty="0" sz="3600">
                <a:latin typeface="Calibri"/>
                <a:cs typeface="Calibri"/>
              </a:rPr>
              <a:t>μονής,</a:t>
            </a:r>
            <a:r>
              <a:rPr dirty="0" sz="3600" spc="-6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να</a:t>
            </a:r>
            <a:r>
              <a:rPr dirty="0" sz="3600" spc="-4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μιλήσουμε</a:t>
            </a:r>
            <a:r>
              <a:rPr dirty="0" sz="3600" spc="-45">
                <a:latin typeface="Calibri"/>
                <a:cs typeface="Calibri"/>
              </a:rPr>
              <a:t> </a:t>
            </a:r>
            <a:r>
              <a:rPr dirty="0" sz="3600" spc="-20">
                <a:latin typeface="Calibri"/>
                <a:cs typeface="Calibri"/>
              </a:rPr>
              <a:t>μαζί </a:t>
            </a:r>
            <a:r>
              <a:rPr dirty="0" sz="3600">
                <a:latin typeface="Calibri"/>
                <a:cs typeface="Calibri"/>
              </a:rPr>
              <a:t>τους</a:t>
            </a:r>
            <a:r>
              <a:rPr dirty="0" sz="3600" spc="-3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για</a:t>
            </a:r>
            <a:r>
              <a:rPr dirty="0" sz="3600" spc="-2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να</a:t>
            </a:r>
            <a:r>
              <a:rPr dirty="0" sz="3600" spc="-2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μάθουμε</a:t>
            </a:r>
            <a:r>
              <a:rPr dirty="0" sz="3600" spc="-4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για</a:t>
            </a:r>
            <a:r>
              <a:rPr dirty="0" sz="3600" spc="-20">
                <a:latin typeface="Calibri"/>
                <a:cs typeface="Calibri"/>
              </a:rPr>
              <a:t> </a:t>
            </a:r>
            <a:r>
              <a:rPr dirty="0" sz="3600" spc="-25">
                <a:latin typeface="Calibri"/>
                <a:cs typeface="Calibri"/>
              </a:rPr>
              <a:t>την </a:t>
            </a:r>
            <a:r>
              <a:rPr dirty="0" sz="3600">
                <a:latin typeface="Calibri"/>
                <a:cs typeface="Calibri"/>
              </a:rPr>
              <a:t>προέλευση,</a:t>
            </a:r>
            <a:r>
              <a:rPr dirty="0" sz="3600" spc="-15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την</a:t>
            </a:r>
            <a:r>
              <a:rPr dirty="0" sz="3600" spc="-13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ιστορία</a:t>
            </a:r>
            <a:r>
              <a:rPr dirty="0" sz="3600" spc="-125">
                <a:latin typeface="Calibri"/>
                <a:cs typeface="Calibri"/>
              </a:rPr>
              <a:t> </a:t>
            </a:r>
            <a:r>
              <a:rPr dirty="0" sz="3600" spc="-25">
                <a:latin typeface="Calibri"/>
                <a:cs typeface="Calibri"/>
              </a:rPr>
              <a:t>των</a:t>
            </a:r>
            <a:endParaRPr sz="3600">
              <a:latin typeface="Calibri"/>
              <a:cs typeface="Calibri"/>
            </a:endParaRPr>
          </a:p>
          <a:p>
            <a:pPr algn="ctr" marL="166370" marR="158115">
              <a:lnSpc>
                <a:spcPct val="111100"/>
              </a:lnSpc>
            </a:pPr>
            <a:r>
              <a:rPr dirty="0" sz="3600">
                <a:latin typeface="Calibri"/>
                <a:cs typeface="Calibri"/>
              </a:rPr>
              <a:t>σπόρων</a:t>
            </a:r>
            <a:r>
              <a:rPr dirty="0" sz="3600" spc="-114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και</a:t>
            </a:r>
            <a:r>
              <a:rPr dirty="0" sz="3600" spc="-9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τη</a:t>
            </a:r>
            <a:r>
              <a:rPr dirty="0" sz="3600" spc="-9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σχέση</a:t>
            </a:r>
            <a:r>
              <a:rPr dirty="0" sz="3600" spc="-9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τους</a:t>
            </a:r>
            <a:r>
              <a:rPr dirty="0" sz="3600" spc="-90">
                <a:latin typeface="Calibri"/>
                <a:cs typeface="Calibri"/>
              </a:rPr>
              <a:t> </a:t>
            </a:r>
            <a:r>
              <a:rPr dirty="0" sz="3600" spc="-25">
                <a:latin typeface="Calibri"/>
                <a:cs typeface="Calibri"/>
              </a:rPr>
              <a:t>με </a:t>
            </a:r>
            <a:r>
              <a:rPr dirty="0" sz="3600">
                <a:latin typeface="Calibri"/>
                <a:cs typeface="Calibri"/>
              </a:rPr>
              <a:t>τα</a:t>
            </a:r>
            <a:r>
              <a:rPr dirty="0" sz="3600" spc="-8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δέντρα</a:t>
            </a:r>
            <a:r>
              <a:rPr dirty="0" sz="3600" spc="-7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και</a:t>
            </a:r>
            <a:r>
              <a:rPr dirty="0" sz="3600" spc="-7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τα</a:t>
            </a:r>
            <a:r>
              <a:rPr dirty="0" sz="3600" spc="-7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βότανα</a:t>
            </a:r>
            <a:r>
              <a:rPr dirty="0" sz="3600" spc="-70">
                <a:latin typeface="Calibri"/>
                <a:cs typeface="Calibri"/>
              </a:rPr>
              <a:t> </a:t>
            </a:r>
            <a:r>
              <a:rPr dirty="0" sz="3600" spc="-25">
                <a:latin typeface="Calibri"/>
                <a:cs typeface="Calibri"/>
              </a:rPr>
              <a:t>που </a:t>
            </a:r>
            <a:r>
              <a:rPr dirty="0" sz="3600" spc="-10">
                <a:latin typeface="Calibri"/>
                <a:cs typeface="Calibri"/>
              </a:rPr>
              <a:t>περιγράφονται</a:t>
            </a:r>
            <a:r>
              <a:rPr dirty="0" sz="3600" spc="-114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στη</a:t>
            </a:r>
            <a:r>
              <a:rPr dirty="0" sz="3600" spc="-80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Βίβλο.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700" y="1028700"/>
            <a:ext cx="8399399" cy="6299581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76101" y="1547367"/>
            <a:ext cx="5783199" cy="7710932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4171315" y="7826974"/>
            <a:ext cx="5426710" cy="12452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720850" marR="5080" indent="-1708785">
              <a:lnSpc>
                <a:spcPct val="111200"/>
              </a:lnSpc>
              <a:spcBef>
                <a:spcPts val="95"/>
              </a:spcBef>
            </a:pPr>
            <a:r>
              <a:rPr dirty="0" sz="3600" spc="-10">
                <a:latin typeface="Calibri"/>
                <a:cs typeface="Calibri"/>
              </a:rPr>
              <a:t>Περιήγηση</a:t>
            </a:r>
            <a:r>
              <a:rPr dirty="0" sz="3600" spc="-9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στον</a:t>
            </a:r>
            <a:r>
              <a:rPr dirty="0" sz="3600" spc="-90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λαχανόκηπο </a:t>
            </a:r>
            <a:r>
              <a:rPr dirty="0" sz="3600">
                <a:latin typeface="Calibri"/>
                <a:cs typeface="Calibri"/>
              </a:rPr>
              <a:t>της</a:t>
            </a:r>
            <a:r>
              <a:rPr dirty="0" sz="3600" spc="-70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Μονής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72800" y="4610100"/>
            <a:ext cx="6553200" cy="47498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3400" y="419100"/>
            <a:ext cx="6502400" cy="65024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7699375" y="958977"/>
            <a:ext cx="9439275" cy="3317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latin typeface="Calibri"/>
                <a:cs typeface="Calibri"/>
              </a:rPr>
              <a:t>Στη</a:t>
            </a:r>
            <a:r>
              <a:rPr dirty="0" sz="3600" spc="-8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συνέχεια</a:t>
            </a:r>
            <a:r>
              <a:rPr dirty="0" sz="3600" spc="-7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,</a:t>
            </a:r>
            <a:r>
              <a:rPr dirty="0" sz="3600" spc="-6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στο</a:t>
            </a:r>
            <a:r>
              <a:rPr dirty="0" sz="3600" spc="-50">
                <a:latin typeface="Calibri"/>
                <a:cs typeface="Calibri"/>
              </a:rPr>
              <a:t> </a:t>
            </a:r>
            <a:r>
              <a:rPr dirty="0" sz="3600" b="1">
                <a:latin typeface="Calibri"/>
                <a:cs typeface="Calibri"/>
              </a:rPr>
              <a:t>Σπίτι</a:t>
            </a:r>
            <a:r>
              <a:rPr dirty="0" sz="3600" spc="-90" b="1">
                <a:latin typeface="Calibri"/>
                <a:cs typeface="Calibri"/>
              </a:rPr>
              <a:t> </a:t>
            </a:r>
            <a:r>
              <a:rPr dirty="0" sz="3600" b="1">
                <a:latin typeface="Calibri"/>
                <a:cs typeface="Calibri"/>
              </a:rPr>
              <a:t>του</a:t>
            </a:r>
            <a:r>
              <a:rPr dirty="0" sz="3600" spc="-70" b="1">
                <a:latin typeface="Calibri"/>
                <a:cs typeface="Calibri"/>
              </a:rPr>
              <a:t> </a:t>
            </a:r>
            <a:r>
              <a:rPr dirty="0" sz="3600" b="1">
                <a:latin typeface="Calibri"/>
                <a:cs typeface="Calibri"/>
              </a:rPr>
              <a:t>Τσαγιού</a:t>
            </a:r>
            <a:r>
              <a:rPr dirty="0" sz="3600" spc="-40" b="1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ο</a:t>
            </a:r>
            <a:r>
              <a:rPr dirty="0" sz="3600" spc="-65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υπεύθυνος </a:t>
            </a:r>
            <a:r>
              <a:rPr dirty="0" sz="3600">
                <a:latin typeface="Calibri"/>
                <a:cs typeface="Calibri"/>
              </a:rPr>
              <a:t>μας</a:t>
            </a:r>
            <a:r>
              <a:rPr dirty="0" sz="3600" spc="-7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μίλησε</a:t>
            </a:r>
            <a:r>
              <a:rPr dirty="0" sz="3600" spc="-6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για</a:t>
            </a:r>
            <a:r>
              <a:rPr dirty="0" sz="3600" spc="-5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τα</a:t>
            </a:r>
            <a:r>
              <a:rPr dirty="0" sz="3600" spc="-5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7500(</a:t>
            </a:r>
            <a:r>
              <a:rPr dirty="0" sz="3600" spc="-5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χιλιάδες)</a:t>
            </a:r>
            <a:r>
              <a:rPr dirty="0" sz="3600" spc="-5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είδη</a:t>
            </a:r>
            <a:r>
              <a:rPr dirty="0" sz="3600" spc="-5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φυτών</a:t>
            </a:r>
            <a:r>
              <a:rPr dirty="0" sz="3600" spc="-50">
                <a:latin typeface="Calibri"/>
                <a:cs typeface="Calibri"/>
              </a:rPr>
              <a:t> </a:t>
            </a:r>
            <a:r>
              <a:rPr dirty="0" sz="3600" spc="-25">
                <a:latin typeface="Calibri"/>
                <a:cs typeface="Calibri"/>
              </a:rPr>
              <a:t>που </a:t>
            </a:r>
            <a:r>
              <a:rPr dirty="0" sz="3600">
                <a:latin typeface="Calibri"/>
                <a:cs typeface="Calibri"/>
              </a:rPr>
              <a:t>υπάρχουν</a:t>
            </a:r>
            <a:r>
              <a:rPr dirty="0" sz="3600" spc="-13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στην</a:t>
            </a:r>
            <a:r>
              <a:rPr dirty="0" sz="3600" spc="-13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Ελλάδα.</a:t>
            </a:r>
            <a:r>
              <a:rPr dirty="0" sz="3600" spc="-14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Είχαμε</a:t>
            </a:r>
            <a:r>
              <a:rPr dirty="0" sz="3600" spc="-14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την</a:t>
            </a:r>
            <a:r>
              <a:rPr dirty="0" sz="3600" spc="-12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ευκαιρία</a:t>
            </a:r>
            <a:r>
              <a:rPr dirty="0" sz="3600" spc="-135">
                <a:latin typeface="Calibri"/>
                <a:cs typeface="Calibri"/>
              </a:rPr>
              <a:t> </a:t>
            </a:r>
            <a:r>
              <a:rPr dirty="0" sz="3600" spc="-25">
                <a:latin typeface="Calibri"/>
                <a:cs typeface="Calibri"/>
              </a:rPr>
              <a:t>να</a:t>
            </a:r>
            <a:endParaRPr sz="3600">
              <a:latin typeface="Calibri"/>
              <a:cs typeface="Calibri"/>
            </a:endParaRPr>
          </a:p>
          <a:p>
            <a:pPr marL="12700" marR="489584">
              <a:lnSpc>
                <a:spcPct val="100000"/>
              </a:lnSpc>
            </a:pPr>
            <a:r>
              <a:rPr dirty="0" sz="3600">
                <a:latin typeface="Calibri"/>
                <a:cs typeface="Calibri"/>
              </a:rPr>
              <a:t>δούμε</a:t>
            </a:r>
            <a:r>
              <a:rPr dirty="0" sz="3600" spc="-7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από</a:t>
            </a:r>
            <a:r>
              <a:rPr dirty="0" sz="3600" spc="-7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κοντά</a:t>
            </a:r>
            <a:r>
              <a:rPr dirty="0" sz="3600" spc="-6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κάποιες</a:t>
            </a:r>
            <a:r>
              <a:rPr dirty="0" sz="3600" spc="-6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από</a:t>
            </a:r>
            <a:r>
              <a:rPr dirty="0" sz="3600" spc="-6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τις</a:t>
            </a:r>
            <a:r>
              <a:rPr dirty="0" sz="3600" spc="-6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25</a:t>
            </a:r>
            <a:r>
              <a:rPr dirty="0" sz="3600" spc="-65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ποικιλίες φασκόμηλου</a:t>
            </a:r>
            <a:r>
              <a:rPr dirty="0" sz="3600" spc="-14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και</a:t>
            </a:r>
            <a:r>
              <a:rPr dirty="0" sz="3600" spc="-14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άλλων</a:t>
            </a:r>
            <a:r>
              <a:rPr dirty="0" sz="3600" spc="-16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βοτάνων</a:t>
            </a:r>
            <a:r>
              <a:rPr dirty="0" sz="3600" spc="-13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και</a:t>
            </a:r>
            <a:r>
              <a:rPr dirty="0" sz="3600" spc="-130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γευτήκαμε </a:t>
            </a:r>
            <a:r>
              <a:rPr dirty="0" sz="3600">
                <a:latin typeface="Calibri"/>
                <a:cs typeface="Calibri"/>
              </a:rPr>
              <a:t>κάποια</a:t>
            </a:r>
            <a:r>
              <a:rPr dirty="0" sz="3600" spc="-10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από</a:t>
            </a:r>
            <a:r>
              <a:rPr dirty="0" sz="3600" spc="-95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αυτά!!!»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05800" y="2628887"/>
            <a:ext cx="8941181" cy="7214997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32050" y="2705150"/>
            <a:ext cx="5574411" cy="70739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5940" y="423164"/>
            <a:ext cx="16835120" cy="16719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Δημιουργήσαμε</a:t>
            </a:r>
            <a:r>
              <a:rPr dirty="0" spc="-110"/>
              <a:t> </a:t>
            </a:r>
            <a:r>
              <a:rPr dirty="0"/>
              <a:t>το</a:t>
            </a:r>
            <a:r>
              <a:rPr dirty="0" spc="-105"/>
              <a:t> </a:t>
            </a:r>
            <a:r>
              <a:rPr dirty="0"/>
              <a:t>δικό</a:t>
            </a:r>
            <a:r>
              <a:rPr dirty="0" spc="-105"/>
              <a:t> </a:t>
            </a:r>
            <a:r>
              <a:rPr dirty="0"/>
              <a:t>μας</a:t>
            </a:r>
            <a:r>
              <a:rPr dirty="0" spc="-125"/>
              <a:t> </a:t>
            </a:r>
            <a:r>
              <a:rPr dirty="0" spc="-20"/>
              <a:t>φυτολόγιο,</a:t>
            </a:r>
            <a:r>
              <a:rPr dirty="0" spc="-100"/>
              <a:t> </a:t>
            </a:r>
            <a:r>
              <a:rPr dirty="0"/>
              <a:t>συλλέγοντας</a:t>
            </a:r>
            <a:r>
              <a:rPr dirty="0" spc="-130"/>
              <a:t> </a:t>
            </a:r>
            <a:r>
              <a:rPr dirty="0"/>
              <a:t>φύλλα</a:t>
            </a:r>
            <a:r>
              <a:rPr dirty="0" spc="-114"/>
              <a:t> </a:t>
            </a:r>
            <a:r>
              <a:rPr dirty="0"/>
              <a:t>και</a:t>
            </a:r>
            <a:r>
              <a:rPr dirty="0" spc="-105"/>
              <a:t> </a:t>
            </a:r>
            <a:r>
              <a:rPr dirty="0"/>
              <a:t>βότανα</a:t>
            </a:r>
            <a:r>
              <a:rPr dirty="0" spc="-114"/>
              <a:t> </a:t>
            </a:r>
            <a:r>
              <a:rPr dirty="0"/>
              <a:t>που</a:t>
            </a:r>
            <a:r>
              <a:rPr dirty="0" spc="-120"/>
              <a:t> </a:t>
            </a:r>
            <a:r>
              <a:rPr dirty="0" spc="-10"/>
              <a:t>αναφέρονται </a:t>
            </a:r>
            <a:r>
              <a:rPr dirty="0"/>
              <a:t>στη</a:t>
            </a:r>
            <a:r>
              <a:rPr dirty="0" spc="-75"/>
              <a:t> </a:t>
            </a:r>
            <a:r>
              <a:rPr dirty="0"/>
              <a:t>Βίβλο</a:t>
            </a:r>
            <a:r>
              <a:rPr dirty="0" spc="-55"/>
              <a:t> </a:t>
            </a:r>
            <a:r>
              <a:rPr dirty="0"/>
              <a:t>από</a:t>
            </a:r>
            <a:r>
              <a:rPr dirty="0" spc="-80"/>
              <a:t> </a:t>
            </a:r>
            <a:r>
              <a:rPr dirty="0"/>
              <a:t>τα</a:t>
            </a:r>
            <a:r>
              <a:rPr dirty="0" spc="-65"/>
              <a:t> </a:t>
            </a:r>
            <a:r>
              <a:rPr dirty="0"/>
              <a:t>μέρη</a:t>
            </a:r>
            <a:r>
              <a:rPr dirty="0" spc="-75"/>
              <a:t> </a:t>
            </a:r>
            <a:r>
              <a:rPr dirty="0"/>
              <a:t>που</a:t>
            </a:r>
            <a:r>
              <a:rPr dirty="0" spc="-70"/>
              <a:t> </a:t>
            </a:r>
            <a:r>
              <a:rPr dirty="0" spc="-10"/>
              <a:t>επισκεφτήκαμε</a:t>
            </a:r>
            <a:r>
              <a:rPr dirty="0" spc="-60"/>
              <a:t> </a:t>
            </a:r>
            <a:r>
              <a:rPr dirty="0"/>
              <a:t>αλλά</a:t>
            </a:r>
            <a:r>
              <a:rPr dirty="0" spc="-85"/>
              <a:t> </a:t>
            </a:r>
            <a:r>
              <a:rPr dirty="0"/>
              <a:t>και</a:t>
            </a:r>
            <a:r>
              <a:rPr dirty="0" spc="-65"/>
              <a:t> </a:t>
            </a:r>
            <a:r>
              <a:rPr dirty="0"/>
              <a:t>από</a:t>
            </a:r>
            <a:r>
              <a:rPr dirty="0" spc="-65"/>
              <a:t> </a:t>
            </a:r>
            <a:r>
              <a:rPr dirty="0"/>
              <a:t>τον</a:t>
            </a:r>
            <a:r>
              <a:rPr dirty="0" spc="-60"/>
              <a:t> </a:t>
            </a:r>
            <a:r>
              <a:rPr dirty="0" spc="-10"/>
              <a:t>κόσμο</a:t>
            </a:r>
            <a:r>
              <a:rPr dirty="0" spc="-65"/>
              <a:t> </a:t>
            </a:r>
            <a:r>
              <a:rPr dirty="0"/>
              <a:t>γύρω</a:t>
            </a:r>
            <a:r>
              <a:rPr dirty="0" spc="-65"/>
              <a:t> </a:t>
            </a:r>
            <a:r>
              <a:rPr dirty="0"/>
              <a:t>μας.</a:t>
            </a:r>
            <a:r>
              <a:rPr dirty="0" spc="-65"/>
              <a:t> </a:t>
            </a:r>
            <a:r>
              <a:rPr dirty="0" spc="-25"/>
              <a:t>Τα</a:t>
            </a:r>
          </a:p>
          <a:p>
            <a:pPr marL="12700">
              <a:lnSpc>
                <a:spcPct val="100000"/>
              </a:lnSpc>
            </a:pPr>
            <a:r>
              <a:rPr dirty="0"/>
              <a:t>μετατρέψαμε</a:t>
            </a:r>
            <a:r>
              <a:rPr dirty="0" spc="-114"/>
              <a:t> </a:t>
            </a:r>
            <a:r>
              <a:rPr dirty="0"/>
              <a:t>σε</a:t>
            </a:r>
            <a:r>
              <a:rPr dirty="0" spc="-80"/>
              <a:t> </a:t>
            </a:r>
            <a:r>
              <a:rPr dirty="0"/>
              <a:t>έργα</a:t>
            </a:r>
            <a:r>
              <a:rPr dirty="0" spc="-90"/>
              <a:t> </a:t>
            </a:r>
            <a:r>
              <a:rPr dirty="0" spc="-10"/>
              <a:t>τέχνης.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86800" y="1392427"/>
            <a:ext cx="8534400" cy="750227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526539" y="2785694"/>
            <a:ext cx="5985510" cy="2769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latin typeface="Calibri"/>
                <a:cs typeface="Calibri"/>
              </a:rPr>
              <a:t>Μάθαμε</a:t>
            </a:r>
            <a:r>
              <a:rPr dirty="0" sz="3600" spc="-6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ότι</a:t>
            </a:r>
            <a:r>
              <a:rPr dirty="0" sz="3600" spc="-2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μπορούμε</a:t>
            </a:r>
            <a:r>
              <a:rPr dirty="0" sz="3600" spc="-15">
                <a:latin typeface="Calibri"/>
                <a:cs typeface="Calibri"/>
              </a:rPr>
              <a:t> </a:t>
            </a:r>
            <a:r>
              <a:rPr dirty="0" sz="3600" spc="-25">
                <a:latin typeface="Calibri"/>
                <a:cs typeface="Calibri"/>
              </a:rPr>
              <a:t>να</a:t>
            </a:r>
            <a:endParaRPr sz="3600">
              <a:latin typeface="Calibri"/>
              <a:cs typeface="Calibri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3600">
                <a:latin typeface="Calibri"/>
                <a:cs typeface="Calibri"/>
              </a:rPr>
              <a:t>γνωρίσουμε</a:t>
            </a:r>
            <a:r>
              <a:rPr dirty="0" sz="3600" spc="-130">
                <a:latin typeface="Calibri"/>
                <a:cs typeface="Calibri"/>
              </a:rPr>
              <a:t> </a:t>
            </a:r>
            <a:r>
              <a:rPr dirty="0" sz="3600" spc="-20">
                <a:latin typeface="Calibri"/>
                <a:cs typeface="Calibri"/>
              </a:rPr>
              <a:t>καλύτερα</a:t>
            </a:r>
            <a:r>
              <a:rPr dirty="0" sz="3600" spc="-114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τη</a:t>
            </a:r>
            <a:r>
              <a:rPr dirty="0" sz="3600" spc="-100">
                <a:latin typeface="Calibri"/>
                <a:cs typeface="Calibri"/>
              </a:rPr>
              <a:t> </a:t>
            </a:r>
            <a:r>
              <a:rPr dirty="0" sz="3600" spc="-20">
                <a:latin typeface="Calibri"/>
                <a:cs typeface="Calibri"/>
              </a:rPr>
              <a:t>φύση </a:t>
            </a:r>
            <a:r>
              <a:rPr dirty="0" sz="3600">
                <a:latin typeface="Calibri"/>
                <a:cs typeface="Calibri"/>
              </a:rPr>
              <a:t>μέσα</a:t>
            </a:r>
            <a:r>
              <a:rPr dirty="0" sz="3600" spc="-12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από</a:t>
            </a:r>
            <a:r>
              <a:rPr dirty="0" sz="3600" spc="-9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τη</a:t>
            </a:r>
            <a:r>
              <a:rPr dirty="0" sz="3600" spc="-8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δημιουργία</a:t>
            </a:r>
            <a:r>
              <a:rPr dirty="0" sz="3600" spc="-8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και</a:t>
            </a:r>
            <a:r>
              <a:rPr dirty="0" sz="3600" spc="-85">
                <a:latin typeface="Calibri"/>
                <a:cs typeface="Calibri"/>
              </a:rPr>
              <a:t> </a:t>
            </a:r>
            <a:r>
              <a:rPr dirty="0" sz="3600" spc="-25">
                <a:latin typeface="Calibri"/>
                <a:cs typeface="Calibri"/>
              </a:rPr>
              <a:t>τη </a:t>
            </a:r>
            <a:r>
              <a:rPr dirty="0" sz="3600">
                <a:latin typeface="Calibri"/>
                <a:cs typeface="Calibri"/>
              </a:rPr>
              <a:t>φαντασία</a:t>
            </a:r>
            <a:r>
              <a:rPr dirty="0" sz="3600" spc="-4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μας.</a:t>
            </a:r>
            <a:r>
              <a:rPr dirty="0" sz="3600" spc="-2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Με</a:t>
            </a:r>
            <a:r>
              <a:rPr dirty="0" sz="3600" spc="-3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μεγάλη</a:t>
            </a:r>
            <a:r>
              <a:rPr dirty="0" sz="3600" spc="-25">
                <a:latin typeface="Calibri"/>
                <a:cs typeface="Calibri"/>
              </a:rPr>
              <a:t> </a:t>
            </a:r>
            <a:r>
              <a:rPr dirty="0" sz="3600" spc="-20">
                <a:latin typeface="Calibri"/>
                <a:cs typeface="Calibri"/>
              </a:rPr>
              <a:t>χαρά </a:t>
            </a:r>
            <a:r>
              <a:rPr dirty="0" sz="3600">
                <a:latin typeface="Calibri"/>
                <a:cs typeface="Calibri"/>
              </a:rPr>
              <a:t>κάναμε</a:t>
            </a:r>
            <a:r>
              <a:rPr dirty="0" sz="3600" spc="-9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αυτή</a:t>
            </a:r>
            <a:r>
              <a:rPr dirty="0" sz="3600" spc="-5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τη</a:t>
            </a:r>
            <a:r>
              <a:rPr dirty="0" sz="3600" spc="-65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δράση!!!»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65853" y="2384793"/>
            <a:ext cx="8614918" cy="702881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4445">
              <a:lnSpc>
                <a:spcPct val="111100"/>
              </a:lnSpc>
              <a:spcBef>
                <a:spcPts val="100"/>
              </a:spcBef>
              <a:tabLst>
                <a:tab pos="10876915" algn="l"/>
              </a:tabLst>
            </a:pPr>
            <a:r>
              <a:rPr dirty="0"/>
              <a:t>Για</a:t>
            </a:r>
            <a:r>
              <a:rPr dirty="0" spc="-60"/>
              <a:t> </a:t>
            </a:r>
            <a:r>
              <a:rPr dirty="0"/>
              <a:t>να</a:t>
            </a:r>
            <a:r>
              <a:rPr dirty="0" spc="-70"/>
              <a:t> </a:t>
            </a:r>
            <a:r>
              <a:rPr dirty="0"/>
              <a:t>δείξουμε</a:t>
            </a:r>
            <a:r>
              <a:rPr dirty="0" spc="-65"/>
              <a:t> </a:t>
            </a:r>
            <a:r>
              <a:rPr dirty="0"/>
              <a:t>και</a:t>
            </a:r>
            <a:r>
              <a:rPr dirty="0" spc="-55"/>
              <a:t> </a:t>
            </a:r>
            <a:r>
              <a:rPr dirty="0"/>
              <a:t>σε</a:t>
            </a:r>
            <a:r>
              <a:rPr dirty="0" spc="-50"/>
              <a:t> </a:t>
            </a:r>
            <a:r>
              <a:rPr dirty="0"/>
              <a:t>όλους</a:t>
            </a:r>
            <a:r>
              <a:rPr dirty="0" spc="-60"/>
              <a:t> </a:t>
            </a:r>
            <a:r>
              <a:rPr dirty="0"/>
              <a:t>γύρω</a:t>
            </a:r>
            <a:r>
              <a:rPr dirty="0" spc="-40"/>
              <a:t> </a:t>
            </a:r>
            <a:r>
              <a:rPr dirty="0"/>
              <a:t>μας</a:t>
            </a:r>
            <a:r>
              <a:rPr dirty="0" spc="-65"/>
              <a:t> </a:t>
            </a:r>
            <a:r>
              <a:rPr dirty="0"/>
              <a:t>τι</a:t>
            </a:r>
            <a:r>
              <a:rPr dirty="0" spc="-55"/>
              <a:t> </a:t>
            </a:r>
            <a:r>
              <a:rPr dirty="0"/>
              <a:t>έχουμε</a:t>
            </a:r>
            <a:r>
              <a:rPr dirty="0" spc="-55"/>
              <a:t> </a:t>
            </a:r>
            <a:r>
              <a:rPr dirty="0" spc="-10"/>
              <a:t>πετύχει</a:t>
            </a:r>
            <a:r>
              <a:rPr dirty="0"/>
              <a:t>	και</a:t>
            </a:r>
            <a:r>
              <a:rPr dirty="0" spc="-105"/>
              <a:t> </a:t>
            </a:r>
            <a:r>
              <a:rPr dirty="0"/>
              <a:t>να</a:t>
            </a:r>
            <a:r>
              <a:rPr dirty="0" spc="-105"/>
              <a:t> </a:t>
            </a:r>
            <a:r>
              <a:rPr dirty="0" spc="-10"/>
              <a:t>επικοινωνήσουμε</a:t>
            </a:r>
            <a:r>
              <a:rPr dirty="0" spc="-100"/>
              <a:t> </a:t>
            </a:r>
            <a:r>
              <a:rPr dirty="0" spc="-25"/>
              <a:t>το </a:t>
            </a:r>
            <a:r>
              <a:rPr dirty="0"/>
              <a:t>πρόγραμμά</a:t>
            </a:r>
            <a:r>
              <a:rPr dirty="0" spc="-135"/>
              <a:t> </a:t>
            </a:r>
            <a:r>
              <a:rPr dirty="0"/>
              <a:t>μας</a:t>
            </a:r>
            <a:r>
              <a:rPr dirty="0" spc="-105"/>
              <a:t> </a:t>
            </a:r>
            <a:r>
              <a:rPr dirty="0"/>
              <a:t>,κάναμε</a:t>
            </a:r>
            <a:r>
              <a:rPr dirty="0" spc="-105"/>
              <a:t> </a:t>
            </a:r>
            <a:r>
              <a:rPr dirty="0"/>
              <a:t>και</a:t>
            </a:r>
            <a:r>
              <a:rPr dirty="0" spc="-90"/>
              <a:t> </a:t>
            </a:r>
            <a:r>
              <a:rPr dirty="0"/>
              <a:t>“Masterchef”!</a:t>
            </a:r>
            <a:r>
              <a:rPr dirty="0" spc="-114"/>
              <a:t> </a:t>
            </a:r>
            <a:r>
              <a:rPr dirty="0"/>
              <a:t>Μαγειρέψαμε</a:t>
            </a:r>
            <a:r>
              <a:rPr dirty="0" spc="-120"/>
              <a:t> </a:t>
            </a:r>
            <a:r>
              <a:rPr dirty="0"/>
              <a:t>με</a:t>
            </a:r>
            <a:r>
              <a:rPr dirty="0" spc="-90"/>
              <a:t> </a:t>
            </a:r>
            <a:r>
              <a:rPr dirty="0"/>
              <a:t>βότανα,</a:t>
            </a:r>
            <a:r>
              <a:rPr dirty="0" spc="-95"/>
              <a:t> </a:t>
            </a:r>
            <a:r>
              <a:rPr dirty="0"/>
              <a:t>φτιάξαμε</a:t>
            </a:r>
            <a:r>
              <a:rPr dirty="0" spc="-90"/>
              <a:t> </a:t>
            </a:r>
            <a:r>
              <a:rPr dirty="0"/>
              <a:t>πίτες</a:t>
            </a:r>
            <a:r>
              <a:rPr dirty="0" spc="-110"/>
              <a:t> </a:t>
            </a:r>
            <a:r>
              <a:rPr dirty="0" spc="-25"/>
              <a:t>και </a:t>
            </a:r>
            <a:r>
              <a:rPr dirty="0"/>
              <a:t>ροφήματα</a:t>
            </a:r>
            <a:r>
              <a:rPr dirty="0" spc="-105"/>
              <a:t> </a:t>
            </a:r>
            <a:r>
              <a:rPr dirty="0"/>
              <a:t>και</a:t>
            </a:r>
            <a:r>
              <a:rPr dirty="0" spc="-90"/>
              <a:t> </a:t>
            </a:r>
            <a:r>
              <a:rPr dirty="0"/>
              <a:t>απολαύσαμε</a:t>
            </a:r>
            <a:r>
              <a:rPr dirty="0" spc="-130"/>
              <a:t> </a:t>
            </a:r>
            <a:r>
              <a:rPr dirty="0"/>
              <a:t>τους</a:t>
            </a:r>
            <a:r>
              <a:rPr dirty="0" spc="-95"/>
              <a:t> </a:t>
            </a:r>
            <a:r>
              <a:rPr dirty="0" spc="-10"/>
              <a:t>καρπούς</a:t>
            </a:r>
            <a:r>
              <a:rPr dirty="0" spc="-100"/>
              <a:t> </a:t>
            </a:r>
            <a:r>
              <a:rPr dirty="0"/>
              <a:t>της</a:t>
            </a:r>
            <a:r>
              <a:rPr dirty="0" spc="-95"/>
              <a:t> </a:t>
            </a:r>
            <a:r>
              <a:rPr dirty="0"/>
              <a:t>γης</a:t>
            </a:r>
            <a:r>
              <a:rPr dirty="0" spc="-85"/>
              <a:t> </a:t>
            </a:r>
            <a:r>
              <a:rPr dirty="0" spc="-10"/>
              <a:t>κερνώντας</a:t>
            </a:r>
            <a:r>
              <a:rPr dirty="0" spc="-114"/>
              <a:t> </a:t>
            </a:r>
            <a:r>
              <a:rPr dirty="0"/>
              <a:t>τους</a:t>
            </a:r>
            <a:r>
              <a:rPr dirty="0" spc="-110"/>
              <a:t> </a:t>
            </a:r>
            <a:r>
              <a:rPr dirty="0" spc="-10"/>
              <a:t>καλεσμένους</a:t>
            </a:r>
            <a:r>
              <a:rPr dirty="0" spc="-125"/>
              <a:t> </a:t>
            </a:r>
            <a:r>
              <a:rPr dirty="0" spc="-10"/>
              <a:t>μας.»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29800" y="2001799"/>
            <a:ext cx="7620000" cy="750227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365630" y="1869694"/>
            <a:ext cx="7524115" cy="5512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381000" marR="372110" indent="297180">
              <a:lnSpc>
                <a:spcPct val="111100"/>
              </a:lnSpc>
              <a:spcBef>
                <a:spcPts val="100"/>
              </a:spcBef>
            </a:pPr>
            <a:r>
              <a:rPr dirty="0" sz="3600">
                <a:latin typeface="Calibri"/>
                <a:cs typeface="Calibri"/>
              </a:rPr>
              <a:t>«Η</a:t>
            </a:r>
            <a:r>
              <a:rPr dirty="0" sz="3600" spc="-10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πιο</a:t>
            </a:r>
            <a:r>
              <a:rPr dirty="0" sz="3600" spc="-8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όμορφη</a:t>
            </a:r>
            <a:r>
              <a:rPr dirty="0" sz="3600" spc="-7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στιγμή</a:t>
            </a:r>
            <a:r>
              <a:rPr dirty="0" sz="3600" spc="-7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ήταν</a:t>
            </a:r>
            <a:r>
              <a:rPr dirty="0" sz="3600" spc="-80">
                <a:latin typeface="Calibri"/>
                <a:cs typeface="Calibri"/>
              </a:rPr>
              <a:t> </a:t>
            </a:r>
            <a:r>
              <a:rPr dirty="0" sz="3600" spc="-20">
                <a:latin typeface="Calibri"/>
                <a:cs typeface="Calibri"/>
              </a:rPr>
              <a:t>όταν </a:t>
            </a:r>
            <a:r>
              <a:rPr dirty="0" sz="3600">
                <a:latin typeface="Calibri"/>
                <a:cs typeface="Calibri"/>
              </a:rPr>
              <a:t>φτιάξαμε</a:t>
            </a:r>
            <a:r>
              <a:rPr dirty="0" sz="3600" spc="-13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το</a:t>
            </a:r>
            <a:r>
              <a:rPr dirty="0" sz="3600" spc="-10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δικό</a:t>
            </a:r>
            <a:r>
              <a:rPr dirty="0" sz="3600" spc="-10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μας</a:t>
            </a:r>
            <a:r>
              <a:rPr dirty="0" sz="3600" spc="-135">
                <a:latin typeface="Calibri"/>
                <a:cs typeface="Calibri"/>
              </a:rPr>
              <a:t> </a:t>
            </a:r>
            <a:r>
              <a:rPr dirty="0" sz="3600" spc="-20">
                <a:latin typeface="Calibri"/>
                <a:cs typeface="Calibri"/>
              </a:rPr>
              <a:t>Βιβλικό</a:t>
            </a:r>
            <a:r>
              <a:rPr dirty="0" sz="3600" spc="-90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Πάρκο</a:t>
            </a:r>
            <a:endParaRPr sz="3600">
              <a:latin typeface="Calibri"/>
              <a:cs typeface="Calibri"/>
            </a:endParaRPr>
          </a:p>
          <a:p>
            <a:pPr algn="just" marL="251460" marR="5080" indent="-239395">
              <a:lnSpc>
                <a:spcPct val="111100"/>
              </a:lnSpc>
            </a:pPr>
            <a:r>
              <a:rPr dirty="0" sz="3600">
                <a:latin typeface="Calibri"/>
                <a:cs typeface="Calibri"/>
              </a:rPr>
              <a:t>στην</a:t>
            </a:r>
            <a:r>
              <a:rPr dirty="0" sz="3600" spc="-8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αυλή</a:t>
            </a:r>
            <a:r>
              <a:rPr dirty="0" sz="3600" spc="-9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του</a:t>
            </a:r>
            <a:r>
              <a:rPr dirty="0" sz="3600" spc="-8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Σχολείου</a:t>
            </a:r>
            <a:r>
              <a:rPr dirty="0" sz="3600" spc="-9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μας.</a:t>
            </a:r>
            <a:r>
              <a:rPr dirty="0" sz="3600" spc="-105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Φυτέψαμε </a:t>
            </a:r>
            <a:r>
              <a:rPr dirty="0" sz="3600">
                <a:latin typeface="Calibri"/>
                <a:cs typeface="Calibri"/>
              </a:rPr>
              <a:t>φυτά</a:t>
            </a:r>
            <a:r>
              <a:rPr dirty="0" sz="3600" spc="-6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που</a:t>
            </a:r>
            <a:r>
              <a:rPr dirty="0" sz="3600" spc="-5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αναφέρονται</a:t>
            </a:r>
            <a:r>
              <a:rPr dirty="0" sz="3600" spc="-7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στη</a:t>
            </a:r>
            <a:r>
              <a:rPr dirty="0" sz="3600" spc="-5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Βίβλο</a:t>
            </a:r>
            <a:r>
              <a:rPr dirty="0" sz="3600" spc="-45">
                <a:latin typeface="Calibri"/>
                <a:cs typeface="Calibri"/>
              </a:rPr>
              <a:t> </a:t>
            </a:r>
            <a:r>
              <a:rPr dirty="0" sz="3600" spc="-25">
                <a:latin typeface="Calibri"/>
                <a:cs typeface="Calibri"/>
              </a:rPr>
              <a:t>και</a:t>
            </a:r>
            <a:endParaRPr sz="3600">
              <a:latin typeface="Calibri"/>
              <a:cs typeface="Calibri"/>
            </a:endParaRPr>
          </a:p>
          <a:p>
            <a:pPr algn="just" marL="132715" marR="124460">
              <a:lnSpc>
                <a:spcPct val="111100"/>
              </a:lnSpc>
              <a:spcBef>
                <a:spcPts val="5"/>
              </a:spcBef>
            </a:pPr>
            <a:r>
              <a:rPr dirty="0" sz="3600">
                <a:latin typeface="Calibri"/>
                <a:cs typeface="Calibri"/>
              </a:rPr>
              <a:t>νιώσαμε</a:t>
            </a:r>
            <a:r>
              <a:rPr dirty="0" sz="3600" spc="-8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ότι</a:t>
            </a:r>
            <a:r>
              <a:rPr dirty="0" sz="3600" spc="-6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γίναμε</a:t>
            </a:r>
            <a:r>
              <a:rPr dirty="0" sz="3600" spc="-7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μικροί</a:t>
            </a:r>
            <a:r>
              <a:rPr dirty="0" sz="3600" spc="-50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δημιουργοί. </a:t>
            </a:r>
            <a:r>
              <a:rPr dirty="0" sz="3600">
                <a:latin typeface="Calibri"/>
                <a:cs typeface="Calibri"/>
              </a:rPr>
              <a:t>Τα</a:t>
            </a:r>
            <a:r>
              <a:rPr dirty="0" sz="3600" spc="-11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φροντίζουμε</a:t>
            </a:r>
            <a:r>
              <a:rPr dirty="0" sz="3600" spc="-7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από</a:t>
            </a:r>
            <a:r>
              <a:rPr dirty="0" sz="3600" spc="-8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την</a:t>
            </a:r>
            <a:r>
              <a:rPr dirty="0" sz="3600" spc="-7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πρώτη</a:t>
            </a:r>
            <a:r>
              <a:rPr dirty="0" sz="3600" spc="-75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στιγμή </a:t>
            </a:r>
            <a:r>
              <a:rPr dirty="0" sz="3600">
                <a:latin typeface="Calibri"/>
                <a:cs typeface="Calibri"/>
              </a:rPr>
              <a:t>με</a:t>
            </a:r>
            <a:r>
              <a:rPr dirty="0" sz="3600" spc="-114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την</a:t>
            </a:r>
            <a:r>
              <a:rPr dirty="0" sz="3600" spc="-90">
                <a:latin typeface="Calibri"/>
                <a:cs typeface="Calibri"/>
              </a:rPr>
              <a:t> </a:t>
            </a:r>
            <a:r>
              <a:rPr dirty="0" sz="3600" spc="-25">
                <a:latin typeface="Calibri"/>
                <a:cs typeface="Calibri"/>
              </a:rPr>
              <a:t>καθοδήγηση</a:t>
            </a:r>
            <a:r>
              <a:rPr dirty="0" sz="3600" spc="-7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των</a:t>
            </a:r>
            <a:r>
              <a:rPr dirty="0" sz="3600" spc="-95">
                <a:latin typeface="Calibri"/>
                <a:cs typeface="Calibri"/>
              </a:rPr>
              <a:t> </a:t>
            </a:r>
            <a:r>
              <a:rPr dirty="0" sz="3600" spc="-20">
                <a:latin typeface="Calibri"/>
                <a:cs typeface="Calibri"/>
              </a:rPr>
              <a:t>δασκάλων</a:t>
            </a:r>
            <a:r>
              <a:rPr dirty="0" sz="3600" spc="-105">
                <a:latin typeface="Calibri"/>
                <a:cs typeface="Calibri"/>
              </a:rPr>
              <a:t> </a:t>
            </a:r>
            <a:r>
              <a:rPr dirty="0" sz="3600" spc="-25">
                <a:latin typeface="Calibri"/>
                <a:cs typeface="Calibri"/>
              </a:rPr>
              <a:t>μας </a:t>
            </a:r>
            <a:r>
              <a:rPr dirty="0" sz="3600">
                <a:latin typeface="Calibri"/>
                <a:cs typeface="Calibri"/>
              </a:rPr>
              <a:t>και</a:t>
            </a:r>
            <a:r>
              <a:rPr dirty="0" sz="3600" spc="-9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είμαστε</a:t>
            </a:r>
            <a:r>
              <a:rPr dirty="0" sz="3600" spc="-110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περήφανοι</a:t>
            </a:r>
            <a:r>
              <a:rPr dirty="0" sz="3600" spc="-9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για</a:t>
            </a:r>
            <a:r>
              <a:rPr dirty="0" sz="3600" spc="-9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αυτό</a:t>
            </a:r>
            <a:r>
              <a:rPr dirty="0" sz="3600" spc="-85">
                <a:latin typeface="Calibri"/>
                <a:cs typeface="Calibri"/>
              </a:rPr>
              <a:t> </a:t>
            </a:r>
            <a:r>
              <a:rPr dirty="0" sz="3600" spc="-25">
                <a:latin typeface="Calibri"/>
                <a:cs typeface="Calibri"/>
              </a:rPr>
              <a:t>που</a:t>
            </a:r>
            <a:endParaRPr sz="3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480"/>
              </a:spcBef>
            </a:pPr>
            <a:r>
              <a:rPr dirty="0" sz="3600" spc="-10">
                <a:latin typeface="Calibri"/>
                <a:cs typeface="Calibri"/>
              </a:rPr>
              <a:t>δημιουργήσαμε.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8310" y="1288033"/>
            <a:ext cx="5783199" cy="7710932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64697" y="1288033"/>
            <a:ext cx="5783199" cy="771093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24027" rIns="0" bIns="0" rtlCol="0" vert="horz">
            <a:spAutoFit/>
          </a:bodyPr>
          <a:lstStyle/>
          <a:p>
            <a:pPr marL="4871720">
              <a:lnSpc>
                <a:spcPct val="100000"/>
              </a:lnSpc>
              <a:spcBef>
                <a:spcPts val="100"/>
              </a:spcBef>
            </a:pPr>
            <a:r>
              <a:rPr dirty="0"/>
              <a:t>Τα</a:t>
            </a:r>
            <a:r>
              <a:rPr dirty="0" spc="-135"/>
              <a:t> </a:t>
            </a:r>
            <a:r>
              <a:rPr dirty="0" spc="-10"/>
              <a:t>Εγκαίνια</a:t>
            </a:r>
            <a:r>
              <a:rPr dirty="0" spc="-100"/>
              <a:t> </a:t>
            </a:r>
            <a:r>
              <a:rPr dirty="0"/>
              <a:t>του</a:t>
            </a:r>
            <a:r>
              <a:rPr dirty="0" spc="-105"/>
              <a:t> </a:t>
            </a:r>
            <a:r>
              <a:rPr dirty="0"/>
              <a:t>Πάρκου</a:t>
            </a:r>
            <a:r>
              <a:rPr dirty="0" spc="-114"/>
              <a:t> </a:t>
            </a:r>
            <a:r>
              <a:rPr dirty="0" spc="-10"/>
              <a:t>μας!!!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79525" y="1288033"/>
            <a:ext cx="5783199" cy="7710932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40823" y="1288033"/>
            <a:ext cx="5783199" cy="771093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678939" y="845057"/>
            <a:ext cx="6623684" cy="82562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latin typeface="Calibri"/>
                <a:cs typeface="Calibri"/>
              </a:rPr>
              <a:t>Σε</a:t>
            </a:r>
            <a:r>
              <a:rPr dirty="0" sz="3600" spc="-7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συνέχεια</a:t>
            </a:r>
            <a:r>
              <a:rPr dirty="0" sz="3600" spc="-7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του</a:t>
            </a:r>
            <a:r>
              <a:rPr dirty="0" sz="3600" spc="-45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προγράμματος, </a:t>
            </a:r>
            <a:r>
              <a:rPr dirty="0" sz="3600">
                <a:latin typeface="Calibri"/>
                <a:cs typeface="Calibri"/>
              </a:rPr>
              <a:t>φέτος,</a:t>
            </a:r>
            <a:r>
              <a:rPr dirty="0" sz="3600" spc="-120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δημιουργήσαμε</a:t>
            </a:r>
            <a:r>
              <a:rPr dirty="0" sz="3600" spc="-12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ακόμη</a:t>
            </a:r>
            <a:r>
              <a:rPr dirty="0" sz="3600" spc="-110">
                <a:latin typeface="Calibri"/>
                <a:cs typeface="Calibri"/>
              </a:rPr>
              <a:t> </a:t>
            </a:r>
            <a:r>
              <a:rPr dirty="0" sz="3600" spc="-20">
                <a:latin typeface="Calibri"/>
                <a:cs typeface="Calibri"/>
              </a:rPr>
              <a:t>έναν </a:t>
            </a:r>
            <a:r>
              <a:rPr dirty="0" sz="3600">
                <a:latin typeface="Calibri"/>
                <a:cs typeface="Calibri"/>
              </a:rPr>
              <a:t>χώρο</a:t>
            </a:r>
            <a:r>
              <a:rPr dirty="0" sz="3600" spc="-12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πρασίνου</a:t>
            </a:r>
            <a:r>
              <a:rPr dirty="0" sz="3600" spc="-11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στη</a:t>
            </a:r>
            <a:r>
              <a:rPr dirty="0" sz="3600" spc="-10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σχολική</a:t>
            </a:r>
            <a:r>
              <a:rPr dirty="0" sz="3600" spc="-114">
                <a:latin typeface="Calibri"/>
                <a:cs typeface="Calibri"/>
              </a:rPr>
              <a:t> </a:t>
            </a:r>
            <a:r>
              <a:rPr dirty="0" sz="3600" spc="-25">
                <a:latin typeface="Calibri"/>
                <a:cs typeface="Calibri"/>
              </a:rPr>
              <a:t>μας</a:t>
            </a:r>
            <a:endParaRPr sz="3600">
              <a:latin typeface="Calibri"/>
              <a:cs typeface="Calibri"/>
            </a:endParaRPr>
          </a:p>
          <a:p>
            <a:pPr algn="just" marL="12700" marR="108585">
              <a:lnSpc>
                <a:spcPct val="100000"/>
              </a:lnSpc>
            </a:pPr>
            <a:r>
              <a:rPr dirty="0" sz="3600">
                <a:latin typeface="Calibri"/>
                <a:cs typeface="Calibri"/>
              </a:rPr>
              <a:t>αυλή</a:t>
            </a:r>
            <a:r>
              <a:rPr dirty="0" sz="3600" spc="-6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,</a:t>
            </a:r>
            <a:r>
              <a:rPr dirty="0" sz="3600" spc="-7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με</a:t>
            </a:r>
            <a:r>
              <a:rPr dirty="0" sz="3600" spc="-5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φυτά</a:t>
            </a:r>
            <a:r>
              <a:rPr dirty="0" sz="3600" spc="-5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και</a:t>
            </a:r>
            <a:r>
              <a:rPr dirty="0" sz="3600" spc="-6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βότανα</a:t>
            </a:r>
            <a:r>
              <a:rPr dirty="0" sz="3600" spc="-7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από</a:t>
            </a:r>
            <a:r>
              <a:rPr dirty="0" sz="3600" spc="-65">
                <a:latin typeface="Calibri"/>
                <a:cs typeface="Calibri"/>
              </a:rPr>
              <a:t> </a:t>
            </a:r>
            <a:r>
              <a:rPr dirty="0" sz="3600" spc="-25">
                <a:latin typeface="Calibri"/>
                <a:cs typeface="Calibri"/>
              </a:rPr>
              <a:t>τη </a:t>
            </a:r>
            <a:r>
              <a:rPr dirty="0" sz="3600">
                <a:latin typeface="Calibri"/>
                <a:cs typeface="Calibri"/>
              </a:rPr>
              <a:t>Βίβλο.</a:t>
            </a:r>
            <a:r>
              <a:rPr dirty="0" sz="3600" spc="-7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Πήγαμε</a:t>
            </a:r>
            <a:r>
              <a:rPr dirty="0" sz="3600" spc="-7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τις</a:t>
            </a:r>
            <a:r>
              <a:rPr dirty="0" sz="3600" spc="-6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δράσεις</a:t>
            </a:r>
            <a:r>
              <a:rPr dirty="0" sz="3600" spc="-7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μας</a:t>
            </a:r>
            <a:r>
              <a:rPr dirty="0" sz="3600" spc="-75">
                <a:latin typeface="Calibri"/>
                <a:cs typeface="Calibri"/>
              </a:rPr>
              <a:t> </a:t>
            </a:r>
            <a:r>
              <a:rPr dirty="0" sz="3600" spc="-25">
                <a:latin typeface="Calibri"/>
                <a:cs typeface="Calibri"/>
              </a:rPr>
              <a:t>ένα </a:t>
            </a:r>
            <a:r>
              <a:rPr dirty="0" sz="3600">
                <a:latin typeface="Calibri"/>
                <a:cs typeface="Calibri"/>
              </a:rPr>
              <a:t>βήμα</a:t>
            </a:r>
            <a:r>
              <a:rPr dirty="0" sz="3600" spc="-7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παραπέρα</a:t>
            </a:r>
            <a:r>
              <a:rPr dirty="0" sz="3600" spc="-30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δημιουργώντας</a:t>
            </a:r>
            <a:endParaRPr sz="360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</a:pPr>
            <a:r>
              <a:rPr dirty="0" sz="3600">
                <a:latin typeface="Calibri"/>
                <a:cs typeface="Calibri"/>
              </a:rPr>
              <a:t>έναν</a:t>
            </a:r>
            <a:r>
              <a:rPr dirty="0" sz="3600" spc="-12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μικρό</a:t>
            </a:r>
            <a:r>
              <a:rPr dirty="0" sz="3600" spc="-10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βιβλικό</a:t>
            </a:r>
            <a:r>
              <a:rPr dirty="0" sz="3600" spc="-75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λαχανόκηπο.</a:t>
            </a:r>
            <a:endParaRPr sz="3600">
              <a:latin typeface="Calibri"/>
              <a:cs typeface="Calibri"/>
            </a:endParaRPr>
          </a:p>
          <a:p>
            <a:pPr marL="12700" marR="83185">
              <a:lnSpc>
                <a:spcPct val="100000"/>
              </a:lnSpc>
              <a:spcBef>
                <a:spcPts val="5"/>
              </a:spcBef>
            </a:pPr>
            <a:r>
              <a:rPr dirty="0" sz="3600">
                <a:latin typeface="Calibri"/>
                <a:cs typeface="Calibri"/>
              </a:rPr>
              <a:t>Φυτέψαμε</a:t>
            </a:r>
            <a:r>
              <a:rPr dirty="0" sz="3600" spc="-110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δεντρολίβανο,</a:t>
            </a:r>
            <a:r>
              <a:rPr dirty="0" sz="3600" spc="-90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δίκταμο, ρίγανη,……</a:t>
            </a:r>
            <a:r>
              <a:rPr dirty="0" sz="3600" spc="-11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αλλά</a:t>
            </a:r>
            <a:r>
              <a:rPr dirty="0" sz="3600" spc="-13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και</a:t>
            </a:r>
            <a:r>
              <a:rPr dirty="0" sz="3600" spc="-110">
                <a:latin typeface="Calibri"/>
                <a:cs typeface="Calibri"/>
              </a:rPr>
              <a:t> </a:t>
            </a:r>
            <a:r>
              <a:rPr dirty="0" sz="3600" spc="-20">
                <a:latin typeface="Calibri"/>
                <a:cs typeface="Calibri"/>
              </a:rPr>
              <a:t>λαχανικά</a:t>
            </a:r>
            <a:r>
              <a:rPr dirty="0" sz="3600" spc="-120">
                <a:latin typeface="Calibri"/>
                <a:cs typeface="Calibri"/>
              </a:rPr>
              <a:t> </a:t>
            </a:r>
            <a:r>
              <a:rPr dirty="0" sz="3600" spc="-25">
                <a:latin typeface="Calibri"/>
                <a:cs typeface="Calibri"/>
              </a:rPr>
              <a:t>που </a:t>
            </a:r>
            <a:r>
              <a:rPr dirty="0" sz="3600">
                <a:latin typeface="Calibri"/>
                <a:cs typeface="Calibri"/>
              </a:rPr>
              <a:t>προσφέρουμε</a:t>
            </a:r>
            <a:r>
              <a:rPr dirty="0" sz="3600" spc="-12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στην</a:t>
            </a:r>
            <a:r>
              <a:rPr dirty="0" sz="3600" spc="-8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ενορία</a:t>
            </a:r>
            <a:r>
              <a:rPr dirty="0" sz="3600" spc="-95">
                <a:latin typeface="Calibri"/>
                <a:cs typeface="Calibri"/>
              </a:rPr>
              <a:t> </a:t>
            </a:r>
            <a:r>
              <a:rPr dirty="0" sz="3600" spc="-25">
                <a:latin typeface="Calibri"/>
                <a:cs typeface="Calibri"/>
              </a:rPr>
              <a:t>της</a:t>
            </a:r>
            <a:endParaRPr sz="3600">
              <a:latin typeface="Calibri"/>
              <a:cs typeface="Calibri"/>
            </a:endParaRPr>
          </a:p>
          <a:p>
            <a:pPr marL="12700" marR="817244">
              <a:lnSpc>
                <a:spcPct val="100000"/>
              </a:lnSpc>
            </a:pPr>
            <a:r>
              <a:rPr dirty="0" sz="3600">
                <a:latin typeface="Calibri"/>
                <a:cs typeface="Calibri"/>
              </a:rPr>
              <a:t>εκκλησίας</a:t>
            </a:r>
            <a:r>
              <a:rPr dirty="0" sz="3600" spc="-4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μας</a:t>
            </a:r>
            <a:r>
              <a:rPr dirty="0" sz="3600" spc="-2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για</a:t>
            </a:r>
            <a:r>
              <a:rPr dirty="0" sz="3600" spc="-1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βοήθεια</a:t>
            </a:r>
            <a:r>
              <a:rPr dirty="0" sz="3600" spc="-15">
                <a:latin typeface="Calibri"/>
                <a:cs typeface="Calibri"/>
              </a:rPr>
              <a:t> </a:t>
            </a:r>
            <a:r>
              <a:rPr dirty="0" sz="3600" spc="-25">
                <a:latin typeface="Calibri"/>
                <a:cs typeface="Calibri"/>
              </a:rPr>
              <a:t>σε </a:t>
            </a:r>
            <a:r>
              <a:rPr dirty="0" sz="3600">
                <a:latin typeface="Calibri"/>
                <a:cs typeface="Calibri"/>
              </a:rPr>
              <a:t>οικογένειες</a:t>
            </a:r>
            <a:r>
              <a:rPr dirty="0" sz="3600" spc="-9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που</a:t>
            </a:r>
            <a:r>
              <a:rPr dirty="0" sz="3600" spc="-7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έχουν</a:t>
            </a:r>
            <a:r>
              <a:rPr dirty="0" sz="3600" spc="-75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ανάγκη.</a:t>
            </a:r>
            <a:endParaRPr sz="3600">
              <a:latin typeface="Calibri"/>
              <a:cs typeface="Calibri"/>
            </a:endParaRPr>
          </a:p>
          <a:p>
            <a:pPr algn="just" marL="12700" marR="331470">
              <a:lnSpc>
                <a:spcPct val="100000"/>
              </a:lnSpc>
            </a:pPr>
            <a:r>
              <a:rPr dirty="0" sz="3600">
                <a:latin typeface="Calibri"/>
                <a:cs typeface="Calibri"/>
              </a:rPr>
              <a:t>Είναι</a:t>
            </a:r>
            <a:r>
              <a:rPr dirty="0" sz="3600" spc="-6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η</a:t>
            </a:r>
            <a:r>
              <a:rPr dirty="0" sz="3600" spc="-6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δική</a:t>
            </a:r>
            <a:r>
              <a:rPr dirty="0" sz="3600" spc="-6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μας</a:t>
            </a:r>
            <a:r>
              <a:rPr dirty="0" sz="3600" spc="-7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μικρή</a:t>
            </a:r>
            <a:r>
              <a:rPr dirty="0" sz="3600" spc="-60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προσφορά </a:t>
            </a:r>
            <a:r>
              <a:rPr dirty="0" sz="3600">
                <a:latin typeface="Calibri"/>
                <a:cs typeface="Calibri"/>
              </a:rPr>
              <a:t>στο</a:t>
            </a:r>
            <a:r>
              <a:rPr dirty="0" sz="3600" spc="-8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πλαίσιο</a:t>
            </a:r>
            <a:r>
              <a:rPr dirty="0" sz="3600" spc="-7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της</a:t>
            </a:r>
            <a:r>
              <a:rPr dirty="0" sz="3600" spc="-7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αλληλεγγύης</a:t>
            </a:r>
            <a:r>
              <a:rPr dirty="0" sz="3600" spc="-90">
                <a:latin typeface="Calibri"/>
                <a:cs typeface="Calibri"/>
              </a:rPr>
              <a:t> </a:t>
            </a:r>
            <a:r>
              <a:rPr dirty="0" sz="3600" spc="-25">
                <a:latin typeface="Calibri"/>
                <a:cs typeface="Calibri"/>
              </a:rPr>
              <a:t>και </a:t>
            </a:r>
            <a:r>
              <a:rPr dirty="0" sz="3600">
                <a:latin typeface="Calibri"/>
                <a:cs typeface="Calibri"/>
              </a:rPr>
              <a:t>των</a:t>
            </a:r>
            <a:r>
              <a:rPr dirty="0" sz="3600" spc="63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αρχών</a:t>
            </a:r>
            <a:r>
              <a:rPr dirty="0" sz="3600" spc="-9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του</a:t>
            </a:r>
            <a:r>
              <a:rPr dirty="0" sz="3600" spc="-75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χριστιανισμού.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0" y="571500"/>
            <a:ext cx="8305800" cy="88773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800" y="102743"/>
            <a:ext cx="15925800" cy="9231757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4727828" y="3255086"/>
            <a:ext cx="8832850" cy="23691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  <a:tabLst>
                <a:tab pos="951230" algn="l"/>
                <a:tab pos="2379345" algn="l"/>
                <a:tab pos="2856230" algn="l"/>
              </a:tabLst>
            </a:pPr>
            <a:r>
              <a:rPr dirty="0" sz="3200" spc="240" b="1">
                <a:latin typeface="Trebuchet MS"/>
                <a:cs typeface="Trebuchet MS"/>
              </a:rPr>
              <a:t>Και</a:t>
            </a:r>
            <a:r>
              <a:rPr dirty="0" sz="3200" b="1">
                <a:latin typeface="Trebuchet MS"/>
                <a:cs typeface="Trebuchet MS"/>
              </a:rPr>
              <a:t>	</a:t>
            </a:r>
            <a:r>
              <a:rPr dirty="0" sz="3200" spc="295" b="1">
                <a:latin typeface="Trebuchet MS"/>
                <a:cs typeface="Trebuchet MS"/>
              </a:rPr>
              <a:t>είπεν</a:t>
            </a:r>
            <a:r>
              <a:rPr dirty="0" sz="3200" b="1">
                <a:latin typeface="Trebuchet MS"/>
                <a:cs typeface="Trebuchet MS"/>
              </a:rPr>
              <a:t>	</a:t>
            </a:r>
            <a:r>
              <a:rPr dirty="0" sz="3200" spc="-50" b="1">
                <a:latin typeface="Trebuchet MS"/>
                <a:cs typeface="Trebuchet MS"/>
              </a:rPr>
              <a:t>ο</a:t>
            </a:r>
            <a:r>
              <a:rPr dirty="0" sz="3200" b="1">
                <a:latin typeface="Trebuchet MS"/>
                <a:cs typeface="Trebuchet MS"/>
              </a:rPr>
              <a:t>	</a:t>
            </a:r>
            <a:r>
              <a:rPr dirty="0" sz="3200" spc="150" b="1">
                <a:latin typeface="Trebuchet MS"/>
                <a:cs typeface="Trebuchet MS"/>
              </a:rPr>
              <a:t>Θεός:</a:t>
            </a:r>
            <a:endParaRPr sz="3200">
              <a:latin typeface="Trebuchet MS"/>
              <a:cs typeface="Trebuchet MS"/>
            </a:endParaRPr>
          </a:p>
          <a:p>
            <a:pPr algn="ctr" marL="12700" marR="5080">
              <a:lnSpc>
                <a:spcPct val="190100"/>
              </a:lnSpc>
              <a:spcBef>
                <a:spcPts val="10"/>
              </a:spcBef>
              <a:tabLst>
                <a:tab pos="1440180" algn="l"/>
                <a:tab pos="2629535" algn="l"/>
                <a:tab pos="3106420" algn="l"/>
                <a:tab pos="3582035" algn="l"/>
                <a:tab pos="3819525" algn="l"/>
                <a:tab pos="5247640" algn="l"/>
                <a:tab pos="5725160" algn="l"/>
              </a:tabLst>
            </a:pPr>
            <a:r>
              <a:rPr dirty="0" sz="3200" spc="-10" b="1">
                <a:latin typeface="Trebuchet MS"/>
                <a:cs typeface="Trebuchet MS"/>
              </a:rPr>
              <a:t>Βλαστησάτω</a:t>
            </a:r>
            <a:r>
              <a:rPr dirty="0" sz="3200" b="1">
                <a:latin typeface="Trebuchet MS"/>
                <a:cs typeface="Trebuchet MS"/>
              </a:rPr>
              <a:t>	</a:t>
            </a:r>
            <a:r>
              <a:rPr dirty="0" sz="3200" spc="-50" b="1">
                <a:latin typeface="Trebuchet MS"/>
                <a:cs typeface="Trebuchet MS"/>
              </a:rPr>
              <a:t>η</a:t>
            </a:r>
            <a:r>
              <a:rPr dirty="0" sz="3200" b="1">
                <a:latin typeface="Trebuchet MS"/>
                <a:cs typeface="Trebuchet MS"/>
              </a:rPr>
              <a:t>	</a:t>
            </a:r>
            <a:r>
              <a:rPr dirty="0" sz="3200" spc="-25" b="1">
                <a:latin typeface="Trebuchet MS"/>
                <a:cs typeface="Trebuchet MS"/>
              </a:rPr>
              <a:t>γη</a:t>
            </a:r>
            <a:r>
              <a:rPr dirty="0" sz="3200" b="1">
                <a:latin typeface="Trebuchet MS"/>
                <a:cs typeface="Trebuchet MS"/>
              </a:rPr>
              <a:t>		</a:t>
            </a:r>
            <a:r>
              <a:rPr dirty="0" sz="3200" spc="80" b="1">
                <a:latin typeface="Trebuchet MS"/>
                <a:cs typeface="Trebuchet MS"/>
              </a:rPr>
              <a:t>βοτάνην</a:t>
            </a:r>
            <a:r>
              <a:rPr dirty="0" sz="3200" b="1">
                <a:latin typeface="Trebuchet MS"/>
                <a:cs typeface="Trebuchet MS"/>
              </a:rPr>
              <a:t>	</a:t>
            </a:r>
            <a:r>
              <a:rPr dirty="0" sz="3200" spc="310" b="1">
                <a:latin typeface="Trebuchet MS"/>
                <a:cs typeface="Trebuchet MS"/>
              </a:rPr>
              <a:t>χόρτου....και </a:t>
            </a:r>
            <a:r>
              <a:rPr dirty="0" sz="3200" spc="100" b="1">
                <a:latin typeface="Trebuchet MS"/>
                <a:cs typeface="Trebuchet MS"/>
              </a:rPr>
              <a:t>ξύλον</a:t>
            </a:r>
            <a:r>
              <a:rPr dirty="0" sz="3200" b="1">
                <a:latin typeface="Trebuchet MS"/>
                <a:cs typeface="Trebuchet MS"/>
              </a:rPr>
              <a:t>	</a:t>
            </a:r>
            <a:r>
              <a:rPr dirty="0" sz="3200" spc="130" b="1">
                <a:latin typeface="Trebuchet MS"/>
                <a:cs typeface="Trebuchet MS"/>
              </a:rPr>
              <a:t>κάρπιμον</a:t>
            </a:r>
            <a:r>
              <a:rPr dirty="0" sz="3200" b="1">
                <a:latin typeface="Trebuchet MS"/>
                <a:cs typeface="Trebuchet MS"/>
              </a:rPr>
              <a:t>	</a:t>
            </a:r>
            <a:r>
              <a:rPr dirty="0" sz="3200" spc="175" b="1">
                <a:latin typeface="Trebuchet MS"/>
                <a:cs typeface="Trebuchet MS"/>
              </a:rPr>
              <a:t>ποιούν</a:t>
            </a:r>
            <a:r>
              <a:rPr dirty="0" sz="3200" b="1">
                <a:latin typeface="Trebuchet MS"/>
                <a:cs typeface="Trebuchet MS"/>
              </a:rPr>
              <a:t>	</a:t>
            </a:r>
            <a:r>
              <a:rPr dirty="0" sz="3200" spc="229" b="1">
                <a:latin typeface="Trebuchet MS"/>
                <a:cs typeface="Trebuchet MS"/>
              </a:rPr>
              <a:t>καρπόν...</a:t>
            </a:r>
            <a:endParaRPr sz="3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5319140" y="6737350"/>
            <a:ext cx="9069705" cy="15024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3362960" algn="l"/>
              </a:tabLst>
            </a:pPr>
            <a:r>
              <a:rPr dirty="0" sz="3600">
                <a:latin typeface="Calibri"/>
                <a:cs typeface="Calibri"/>
              </a:rPr>
              <a:t>Και</a:t>
            </a:r>
            <a:r>
              <a:rPr dirty="0" sz="3600" spc="-40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συνεχίζουμε</a:t>
            </a:r>
            <a:r>
              <a:rPr dirty="0" sz="3600">
                <a:latin typeface="Calibri"/>
                <a:cs typeface="Calibri"/>
              </a:rPr>
              <a:t>	με</a:t>
            </a:r>
            <a:r>
              <a:rPr dirty="0" sz="3600" spc="-9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το</a:t>
            </a:r>
            <a:r>
              <a:rPr dirty="0" sz="3600" spc="-9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δεύτερο</a:t>
            </a:r>
            <a:r>
              <a:rPr dirty="0" sz="3600" spc="-9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πρόγραμμα</a:t>
            </a:r>
            <a:r>
              <a:rPr dirty="0" sz="3600" spc="-100">
                <a:latin typeface="Calibri"/>
                <a:cs typeface="Calibri"/>
              </a:rPr>
              <a:t> </a:t>
            </a:r>
            <a:r>
              <a:rPr dirty="0" sz="3600" spc="-25">
                <a:latin typeface="Calibri"/>
                <a:cs typeface="Calibri"/>
              </a:rPr>
              <a:t>του</a:t>
            </a:r>
            <a:endParaRPr sz="3600">
              <a:latin typeface="Calibri"/>
              <a:cs typeface="Calibri"/>
            </a:endParaRPr>
          </a:p>
          <a:p>
            <a:pPr algn="ctr" marL="635">
              <a:lnSpc>
                <a:spcPct val="100000"/>
              </a:lnSpc>
              <a:spcBef>
                <a:spcPts val="2985"/>
              </a:spcBef>
            </a:pPr>
            <a:r>
              <a:rPr dirty="0" sz="3600">
                <a:latin typeface="Calibri"/>
                <a:cs typeface="Calibri"/>
              </a:rPr>
              <a:t>Σχολείου</a:t>
            </a:r>
            <a:r>
              <a:rPr dirty="0" sz="3600" spc="-7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μας</a:t>
            </a:r>
            <a:r>
              <a:rPr dirty="0" sz="3600" spc="-7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που</a:t>
            </a:r>
            <a:r>
              <a:rPr dirty="0" sz="3600" spc="-50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ονομάζεται……….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1200" y="723900"/>
            <a:ext cx="13792200" cy="442671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559178" y="3724402"/>
            <a:ext cx="15173960" cy="3501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  <a:spcBef>
                <a:spcPts val="100"/>
              </a:spcBef>
            </a:pPr>
            <a:r>
              <a:rPr dirty="0" sz="5700" spc="-10">
                <a:latin typeface="Calibri"/>
                <a:cs typeface="Calibri"/>
              </a:rPr>
              <a:t>«Εικονική</a:t>
            </a:r>
            <a:r>
              <a:rPr dirty="0" sz="5700" spc="-210">
                <a:latin typeface="Calibri"/>
                <a:cs typeface="Calibri"/>
              </a:rPr>
              <a:t> </a:t>
            </a:r>
            <a:r>
              <a:rPr dirty="0" sz="5700">
                <a:latin typeface="Calibri"/>
                <a:cs typeface="Calibri"/>
              </a:rPr>
              <a:t>γνωριμία</a:t>
            </a:r>
            <a:r>
              <a:rPr dirty="0" sz="5700" spc="-170">
                <a:latin typeface="Calibri"/>
                <a:cs typeface="Calibri"/>
              </a:rPr>
              <a:t> </a:t>
            </a:r>
            <a:r>
              <a:rPr dirty="0" sz="5700">
                <a:latin typeface="Calibri"/>
                <a:cs typeface="Calibri"/>
              </a:rPr>
              <a:t>με</a:t>
            </a:r>
            <a:r>
              <a:rPr dirty="0" sz="5700" spc="-190">
                <a:latin typeface="Calibri"/>
                <a:cs typeface="Calibri"/>
              </a:rPr>
              <a:t> </a:t>
            </a:r>
            <a:r>
              <a:rPr dirty="0" sz="5700">
                <a:latin typeface="Calibri"/>
                <a:cs typeface="Calibri"/>
              </a:rPr>
              <a:t>τα</a:t>
            </a:r>
            <a:r>
              <a:rPr dirty="0" sz="5700" spc="-195">
                <a:latin typeface="Calibri"/>
                <a:cs typeface="Calibri"/>
              </a:rPr>
              <a:t> </a:t>
            </a:r>
            <a:r>
              <a:rPr dirty="0" sz="5700" spc="-20">
                <a:latin typeface="Calibri"/>
                <a:cs typeface="Calibri"/>
              </a:rPr>
              <a:t>θρησκευτικά</a:t>
            </a:r>
            <a:r>
              <a:rPr dirty="0" sz="5700" spc="-195">
                <a:latin typeface="Calibri"/>
                <a:cs typeface="Calibri"/>
              </a:rPr>
              <a:t> </a:t>
            </a:r>
            <a:r>
              <a:rPr dirty="0" sz="5700">
                <a:latin typeface="Calibri"/>
                <a:cs typeface="Calibri"/>
              </a:rPr>
              <a:t>μνημεία</a:t>
            </a:r>
            <a:r>
              <a:rPr dirty="0" sz="5700" spc="-195">
                <a:latin typeface="Calibri"/>
                <a:cs typeface="Calibri"/>
              </a:rPr>
              <a:t> </a:t>
            </a:r>
            <a:r>
              <a:rPr dirty="0" sz="5700" spc="-25">
                <a:latin typeface="Calibri"/>
                <a:cs typeface="Calibri"/>
              </a:rPr>
              <a:t>της </a:t>
            </a:r>
            <a:r>
              <a:rPr dirty="0" sz="5700">
                <a:latin typeface="Calibri"/>
                <a:cs typeface="Calibri"/>
              </a:rPr>
              <a:t>περιοχής</a:t>
            </a:r>
            <a:r>
              <a:rPr dirty="0" sz="5700" spc="-114">
                <a:latin typeface="Calibri"/>
                <a:cs typeface="Calibri"/>
              </a:rPr>
              <a:t> </a:t>
            </a:r>
            <a:r>
              <a:rPr dirty="0" sz="5700">
                <a:latin typeface="Calibri"/>
                <a:cs typeface="Calibri"/>
              </a:rPr>
              <a:t>μας.</a:t>
            </a:r>
            <a:r>
              <a:rPr dirty="0" sz="5700" spc="-90">
                <a:latin typeface="Calibri"/>
                <a:cs typeface="Calibri"/>
              </a:rPr>
              <a:t> </a:t>
            </a:r>
            <a:r>
              <a:rPr dirty="0" sz="5700">
                <a:latin typeface="Calibri"/>
                <a:cs typeface="Calibri"/>
              </a:rPr>
              <a:t>Από</a:t>
            </a:r>
            <a:r>
              <a:rPr dirty="0" sz="5700" spc="-95">
                <a:latin typeface="Calibri"/>
                <a:cs typeface="Calibri"/>
              </a:rPr>
              <a:t> </a:t>
            </a:r>
            <a:r>
              <a:rPr dirty="0" sz="5700">
                <a:latin typeface="Calibri"/>
                <a:cs typeface="Calibri"/>
              </a:rPr>
              <a:t>την</a:t>
            </a:r>
            <a:r>
              <a:rPr dirty="0" sz="5700" spc="-85">
                <a:latin typeface="Calibri"/>
                <a:cs typeface="Calibri"/>
              </a:rPr>
              <a:t> </a:t>
            </a:r>
            <a:r>
              <a:rPr dirty="0" sz="5700">
                <a:latin typeface="Calibri"/>
                <a:cs typeface="Calibri"/>
              </a:rPr>
              <a:t>Ιερά</a:t>
            </a:r>
            <a:r>
              <a:rPr dirty="0" sz="5700" spc="-95">
                <a:latin typeface="Calibri"/>
                <a:cs typeface="Calibri"/>
              </a:rPr>
              <a:t> </a:t>
            </a:r>
            <a:r>
              <a:rPr dirty="0" sz="5700" spc="-10">
                <a:latin typeface="Calibri"/>
                <a:cs typeface="Calibri"/>
              </a:rPr>
              <a:t>Μητρόπολη</a:t>
            </a:r>
            <a:endParaRPr sz="5700">
              <a:latin typeface="Calibri"/>
              <a:cs typeface="Calibri"/>
            </a:endParaRPr>
          </a:p>
          <a:p>
            <a:pPr algn="ctr" marL="949325" marR="941705">
              <a:lnSpc>
                <a:spcPct val="100000"/>
              </a:lnSpc>
            </a:pPr>
            <a:r>
              <a:rPr dirty="0" sz="5700" spc="-10">
                <a:latin typeface="Calibri"/>
                <a:cs typeface="Calibri"/>
              </a:rPr>
              <a:t>Σιδηροκάστρου</a:t>
            </a:r>
            <a:r>
              <a:rPr dirty="0" sz="5700" spc="-215">
                <a:latin typeface="Calibri"/>
                <a:cs typeface="Calibri"/>
              </a:rPr>
              <a:t> </a:t>
            </a:r>
            <a:r>
              <a:rPr dirty="0" sz="5700">
                <a:latin typeface="Calibri"/>
                <a:cs typeface="Calibri"/>
              </a:rPr>
              <a:t>έως</a:t>
            </a:r>
            <a:r>
              <a:rPr dirty="0" sz="5700" spc="-170">
                <a:latin typeface="Calibri"/>
                <a:cs typeface="Calibri"/>
              </a:rPr>
              <a:t> </a:t>
            </a:r>
            <a:r>
              <a:rPr dirty="0" sz="5700">
                <a:latin typeface="Calibri"/>
                <a:cs typeface="Calibri"/>
              </a:rPr>
              <a:t>την</a:t>
            </a:r>
            <a:r>
              <a:rPr dirty="0" sz="5700" spc="-170">
                <a:latin typeface="Calibri"/>
                <a:cs typeface="Calibri"/>
              </a:rPr>
              <a:t> </a:t>
            </a:r>
            <a:r>
              <a:rPr dirty="0" sz="5700">
                <a:latin typeface="Calibri"/>
                <a:cs typeface="Calibri"/>
              </a:rPr>
              <a:t>Ιερά</a:t>
            </a:r>
            <a:r>
              <a:rPr dirty="0" sz="5700" spc="-175">
                <a:latin typeface="Calibri"/>
                <a:cs typeface="Calibri"/>
              </a:rPr>
              <a:t> </a:t>
            </a:r>
            <a:r>
              <a:rPr dirty="0" sz="5700">
                <a:latin typeface="Calibri"/>
                <a:cs typeface="Calibri"/>
              </a:rPr>
              <a:t>Μητρόπολη</a:t>
            </a:r>
            <a:r>
              <a:rPr dirty="0" sz="5700" spc="-180">
                <a:latin typeface="Calibri"/>
                <a:cs typeface="Calibri"/>
              </a:rPr>
              <a:t> </a:t>
            </a:r>
            <a:r>
              <a:rPr dirty="0" sz="5700" spc="-25">
                <a:latin typeface="Calibri"/>
                <a:cs typeface="Calibri"/>
              </a:rPr>
              <a:t>της </a:t>
            </a:r>
            <a:r>
              <a:rPr dirty="0" sz="5700" spc="-10">
                <a:latin typeface="Calibri"/>
                <a:cs typeface="Calibri"/>
              </a:rPr>
              <a:t>Σμύρνης»</a:t>
            </a:r>
            <a:endParaRPr sz="57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5088" y="574592"/>
            <a:ext cx="7384773" cy="113414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08107" y="282956"/>
            <a:ext cx="7991856" cy="205219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5088" y="714984"/>
            <a:ext cx="16732504" cy="8366252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2356739" y="1372869"/>
            <a:ext cx="13841730" cy="725741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38100" marR="30480" indent="141605">
              <a:lnSpc>
                <a:spcPct val="100899"/>
              </a:lnSpc>
              <a:spcBef>
                <a:spcPts val="50"/>
              </a:spcBef>
            </a:pPr>
            <a:r>
              <a:rPr dirty="0" sz="4300">
                <a:latin typeface="Calibri"/>
                <a:cs typeface="Calibri"/>
              </a:rPr>
              <a:t>«</a:t>
            </a:r>
            <a:r>
              <a:rPr dirty="0" sz="4300" b="1">
                <a:latin typeface="Calibri"/>
                <a:cs typeface="Calibri"/>
              </a:rPr>
              <a:t>Αλλά</a:t>
            </a:r>
            <a:r>
              <a:rPr dirty="0" sz="4300" spc="-85" b="1">
                <a:latin typeface="Calibri"/>
                <a:cs typeface="Calibri"/>
              </a:rPr>
              <a:t> </a:t>
            </a:r>
            <a:r>
              <a:rPr dirty="0" sz="4300" b="1">
                <a:latin typeface="Calibri"/>
                <a:cs typeface="Calibri"/>
              </a:rPr>
              <a:t>είναι</a:t>
            </a:r>
            <a:r>
              <a:rPr dirty="0" sz="4300" spc="-80" b="1">
                <a:latin typeface="Calibri"/>
                <a:cs typeface="Calibri"/>
              </a:rPr>
              <a:t> </a:t>
            </a:r>
            <a:r>
              <a:rPr dirty="0" sz="4300" b="1">
                <a:latin typeface="Calibri"/>
                <a:cs typeface="Calibri"/>
              </a:rPr>
              <a:t>δυνατόν</a:t>
            </a:r>
            <a:r>
              <a:rPr dirty="0" sz="4300" spc="-85" b="1">
                <a:latin typeface="Calibri"/>
                <a:cs typeface="Calibri"/>
              </a:rPr>
              <a:t> </a:t>
            </a:r>
            <a:r>
              <a:rPr dirty="0" sz="4300" b="1">
                <a:latin typeface="Calibri"/>
                <a:cs typeface="Calibri"/>
              </a:rPr>
              <a:t>να</a:t>
            </a:r>
            <a:r>
              <a:rPr dirty="0" sz="4300" spc="-80" b="1">
                <a:latin typeface="Calibri"/>
                <a:cs typeface="Calibri"/>
              </a:rPr>
              <a:t> </a:t>
            </a:r>
            <a:r>
              <a:rPr dirty="0" sz="4300" spc="-10" b="1">
                <a:latin typeface="Calibri"/>
                <a:cs typeface="Calibri"/>
              </a:rPr>
              <a:t>κατοικεί</a:t>
            </a:r>
            <a:r>
              <a:rPr dirty="0" sz="4300" spc="-80" b="1">
                <a:latin typeface="Calibri"/>
                <a:cs typeface="Calibri"/>
              </a:rPr>
              <a:t> </a:t>
            </a:r>
            <a:r>
              <a:rPr dirty="0" sz="4300" b="1">
                <a:latin typeface="Calibri"/>
                <a:cs typeface="Calibri"/>
              </a:rPr>
              <a:t>ο</a:t>
            </a:r>
            <a:r>
              <a:rPr dirty="0" sz="4300" spc="-80" b="1">
                <a:latin typeface="Calibri"/>
                <a:cs typeface="Calibri"/>
              </a:rPr>
              <a:t> </a:t>
            </a:r>
            <a:r>
              <a:rPr dirty="0" sz="4300" b="1">
                <a:latin typeface="Calibri"/>
                <a:cs typeface="Calibri"/>
              </a:rPr>
              <a:t>Θεός</a:t>
            </a:r>
            <a:r>
              <a:rPr dirty="0" sz="4300" spc="-80" b="1">
                <a:latin typeface="Calibri"/>
                <a:cs typeface="Calibri"/>
              </a:rPr>
              <a:t> </a:t>
            </a:r>
            <a:r>
              <a:rPr dirty="0" sz="4300" b="1">
                <a:latin typeface="Calibri"/>
                <a:cs typeface="Calibri"/>
              </a:rPr>
              <a:t>επί</a:t>
            </a:r>
            <a:r>
              <a:rPr dirty="0" sz="4300" spc="-80" b="1">
                <a:latin typeface="Calibri"/>
                <a:cs typeface="Calibri"/>
              </a:rPr>
              <a:t> </a:t>
            </a:r>
            <a:r>
              <a:rPr dirty="0" sz="4300" b="1">
                <a:latin typeface="Calibri"/>
                <a:cs typeface="Calibri"/>
              </a:rPr>
              <a:t>της</a:t>
            </a:r>
            <a:r>
              <a:rPr dirty="0" sz="4300" spc="-70" b="1">
                <a:latin typeface="Calibri"/>
                <a:cs typeface="Calibri"/>
              </a:rPr>
              <a:t> </a:t>
            </a:r>
            <a:r>
              <a:rPr dirty="0" sz="4300" b="1">
                <a:latin typeface="Calibri"/>
                <a:cs typeface="Calibri"/>
              </a:rPr>
              <a:t>γης;</a:t>
            </a:r>
            <a:r>
              <a:rPr dirty="0" sz="4300" spc="-65" b="1">
                <a:latin typeface="Calibri"/>
                <a:cs typeface="Calibri"/>
              </a:rPr>
              <a:t> </a:t>
            </a:r>
            <a:r>
              <a:rPr dirty="0" sz="4300" b="1">
                <a:latin typeface="Calibri"/>
                <a:cs typeface="Calibri"/>
              </a:rPr>
              <a:t>Ιδού,</a:t>
            </a:r>
            <a:r>
              <a:rPr dirty="0" sz="4300" spc="-55" b="1">
                <a:latin typeface="Calibri"/>
                <a:cs typeface="Calibri"/>
              </a:rPr>
              <a:t> </a:t>
            </a:r>
            <a:r>
              <a:rPr dirty="0" sz="4300" spc="-50" b="1">
                <a:latin typeface="Calibri"/>
                <a:cs typeface="Calibri"/>
              </a:rPr>
              <a:t>ο </a:t>
            </a:r>
            <a:r>
              <a:rPr dirty="0" sz="4300" b="1">
                <a:latin typeface="Calibri"/>
                <a:cs typeface="Calibri"/>
              </a:rPr>
              <a:t>ουρανός</a:t>
            </a:r>
            <a:r>
              <a:rPr dirty="0" sz="4300" spc="-114" b="1">
                <a:latin typeface="Calibri"/>
                <a:cs typeface="Calibri"/>
              </a:rPr>
              <a:t> </a:t>
            </a:r>
            <a:r>
              <a:rPr dirty="0" sz="4300" b="1">
                <a:latin typeface="Calibri"/>
                <a:cs typeface="Calibri"/>
              </a:rPr>
              <a:t>και</a:t>
            </a:r>
            <a:r>
              <a:rPr dirty="0" sz="4300" spc="-114" b="1">
                <a:latin typeface="Calibri"/>
                <a:cs typeface="Calibri"/>
              </a:rPr>
              <a:t> </a:t>
            </a:r>
            <a:r>
              <a:rPr dirty="0" sz="4300" b="1">
                <a:latin typeface="Calibri"/>
                <a:cs typeface="Calibri"/>
              </a:rPr>
              <a:t>ο</a:t>
            </a:r>
            <a:r>
              <a:rPr dirty="0" sz="4300" spc="-114" b="1">
                <a:latin typeface="Calibri"/>
                <a:cs typeface="Calibri"/>
              </a:rPr>
              <a:t> </a:t>
            </a:r>
            <a:r>
              <a:rPr dirty="0" sz="4300" b="1">
                <a:latin typeface="Calibri"/>
                <a:cs typeface="Calibri"/>
              </a:rPr>
              <a:t>ουρανός</a:t>
            </a:r>
            <a:r>
              <a:rPr dirty="0" sz="4300" spc="-95" b="1">
                <a:latin typeface="Calibri"/>
                <a:cs typeface="Calibri"/>
              </a:rPr>
              <a:t> </a:t>
            </a:r>
            <a:r>
              <a:rPr dirty="0" sz="4300" b="1">
                <a:latin typeface="Calibri"/>
                <a:cs typeface="Calibri"/>
              </a:rPr>
              <a:t>των</a:t>
            </a:r>
            <a:r>
              <a:rPr dirty="0" sz="4300" spc="-130" b="1">
                <a:latin typeface="Calibri"/>
                <a:cs typeface="Calibri"/>
              </a:rPr>
              <a:t> </a:t>
            </a:r>
            <a:r>
              <a:rPr dirty="0" sz="4300" b="1">
                <a:latin typeface="Calibri"/>
                <a:cs typeface="Calibri"/>
              </a:rPr>
              <a:t>ουρανών</a:t>
            </a:r>
            <a:r>
              <a:rPr dirty="0" sz="4300" spc="-114" b="1">
                <a:latin typeface="Calibri"/>
                <a:cs typeface="Calibri"/>
              </a:rPr>
              <a:t> </a:t>
            </a:r>
            <a:r>
              <a:rPr dirty="0" sz="4300" b="1">
                <a:latin typeface="Calibri"/>
                <a:cs typeface="Calibri"/>
              </a:rPr>
              <a:t>δεν</a:t>
            </a:r>
            <a:r>
              <a:rPr dirty="0" sz="4300" spc="-105" b="1">
                <a:latin typeface="Calibri"/>
                <a:cs typeface="Calibri"/>
              </a:rPr>
              <a:t> </a:t>
            </a:r>
            <a:r>
              <a:rPr dirty="0" sz="4300" b="1">
                <a:latin typeface="Calibri"/>
                <a:cs typeface="Calibri"/>
              </a:rPr>
              <a:t>σε</a:t>
            </a:r>
            <a:r>
              <a:rPr dirty="0" sz="4300" spc="-110" b="1">
                <a:latin typeface="Calibri"/>
                <a:cs typeface="Calibri"/>
              </a:rPr>
              <a:t> </a:t>
            </a:r>
            <a:r>
              <a:rPr dirty="0" sz="4300" b="1">
                <a:latin typeface="Calibri"/>
                <a:cs typeface="Calibri"/>
              </a:rPr>
              <a:t>χωρούν,</a:t>
            </a:r>
            <a:r>
              <a:rPr dirty="0" sz="4300" spc="-90" b="1">
                <a:latin typeface="Calibri"/>
                <a:cs typeface="Calibri"/>
              </a:rPr>
              <a:t> </a:t>
            </a:r>
            <a:r>
              <a:rPr dirty="0" sz="4300" spc="-20" b="1">
                <a:latin typeface="Calibri"/>
                <a:cs typeface="Calibri"/>
              </a:rPr>
              <a:t>πόσο </a:t>
            </a:r>
            <a:r>
              <a:rPr dirty="0" sz="4300" b="1">
                <a:latin typeface="Calibri"/>
                <a:cs typeface="Calibri"/>
              </a:rPr>
              <a:t>μάλλον</a:t>
            </a:r>
            <a:r>
              <a:rPr dirty="0" sz="4300" spc="-130" b="1">
                <a:latin typeface="Calibri"/>
                <a:cs typeface="Calibri"/>
              </a:rPr>
              <a:t> </a:t>
            </a:r>
            <a:r>
              <a:rPr dirty="0" sz="4300" b="1">
                <a:latin typeface="Calibri"/>
                <a:cs typeface="Calibri"/>
              </a:rPr>
              <a:t>αυτός</a:t>
            </a:r>
            <a:r>
              <a:rPr dirty="0" sz="4300" spc="-114" b="1">
                <a:latin typeface="Calibri"/>
                <a:cs typeface="Calibri"/>
              </a:rPr>
              <a:t> </a:t>
            </a:r>
            <a:r>
              <a:rPr dirty="0" sz="4300" b="1">
                <a:latin typeface="Calibri"/>
                <a:cs typeface="Calibri"/>
              </a:rPr>
              <a:t>ο</a:t>
            </a:r>
            <a:r>
              <a:rPr dirty="0" sz="4300" spc="-105" b="1">
                <a:latin typeface="Calibri"/>
                <a:cs typeface="Calibri"/>
              </a:rPr>
              <a:t> </a:t>
            </a:r>
            <a:r>
              <a:rPr dirty="0" sz="4300" b="1">
                <a:latin typeface="Calibri"/>
                <a:cs typeface="Calibri"/>
              </a:rPr>
              <a:t>οίκος</a:t>
            </a:r>
            <a:r>
              <a:rPr dirty="0" sz="4300" spc="-120" b="1">
                <a:latin typeface="Calibri"/>
                <a:cs typeface="Calibri"/>
              </a:rPr>
              <a:t> </a:t>
            </a:r>
            <a:r>
              <a:rPr dirty="0" sz="4300" b="1">
                <a:latin typeface="Calibri"/>
                <a:cs typeface="Calibri"/>
              </a:rPr>
              <a:t>που</a:t>
            </a:r>
            <a:r>
              <a:rPr dirty="0" sz="4300" spc="-105" b="1">
                <a:latin typeface="Calibri"/>
                <a:cs typeface="Calibri"/>
              </a:rPr>
              <a:t> </a:t>
            </a:r>
            <a:r>
              <a:rPr dirty="0" sz="4300" spc="-10" b="1">
                <a:latin typeface="Calibri"/>
                <a:cs typeface="Calibri"/>
              </a:rPr>
              <a:t>οικοδόμησα</a:t>
            </a:r>
            <a:r>
              <a:rPr dirty="0" sz="4300" spc="-10">
                <a:latin typeface="Calibri"/>
                <a:cs typeface="Calibri"/>
              </a:rPr>
              <a:t>.»</a:t>
            </a:r>
            <a:r>
              <a:rPr dirty="0" sz="4300" spc="-10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Α΄</a:t>
            </a:r>
            <a:r>
              <a:rPr dirty="0" sz="4300" spc="-12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Βασιλέων</a:t>
            </a:r>
            <a:r>
              <a:rPr dirty="0" sz="4300" spc="-100">
                <a:latin typeface="Calibri"/>
                <a:cs typeface="Calibri"/>
              </a:rPr>
              <a:t> </a:t>
            </a:r>
            <a:r>
              <a:rPr dirty="0" sz="4300" spc="-20">
                <a:latin typeface="Calibri"/>
                <a:cs typeface="Calibri"/>
              </a:rPr>
              <a:t>8:27</a:t>
            </a:r>
            <a:r>
              <a:rPr dirty="0" sz="4300" spc="107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Η</a:t>
            </a:r>
            <a:r>
              <a:rPr dirty="0" sz="4300" spc="-114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πίστη</a:t>
            </a:r>
            <a:r>
              <a:rPr dirty="0" sz="4300" spc="-10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και</a:t>
            </a:r>
            <a:r>
              <a:rPr dirty="0" sz="4300" spc="-11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η</a:t>
            </a:r>
            <a:r>
              <a:rPr dirty="0" sz="4300" spc="-114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θρησκεία</a:t>
            </a:r>
            <a:r>
              <a:rPr dirty="0" sz="4300" spc="-8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είναι</a:t>
            </a:r>
            <a:r>
              <a:rPr dirty="0" sz="4300" spc="-11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τρόπος</a:t>
            </a:r>
            <a:r>
              <a:rPr dirty="0" sz="4300" spc="-11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ζωής</a:t>
            </a:r>
            <a:r>
              <a:rPr dirty="0" sz="4300" spc="-10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που</a:t>
            </a:r>
            <a:r>
              <a:rPr dirty="0" sz="4300" spc="-10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αφήνει</a:t>
            </a:r>
            <a:r>
              <a:rPr dirty="0" sz="4300" spc="-105">
                <a:latin typeface="Calibri"/>
                <a:cs typeface="Calibri"/>
              </a:rPr>
              <a:t> </a:t>
            </a:r>
            <a:r>
              <a:rPr dirty="0" sz="4300" spc="-20">
                <a:latin typeface="Calibri"/>
                <a:cs typeface="Calibri"/>
              </a:rPr>
              <a:t>ίχνη </a:t>
            </a:r>
            <a:r>
              <a:rPr dirty="0" sz="4300">
                <a:latin typeface="Calibri"/>
                <a:cs typeface="Calibri"/>
              </a:rPr>
              <a:t>στον</a:t>
            </a:r>
            <a:r>
              <a:rPr dirty="0" sz="4300" spc="-9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χρόνο.</a:t>
            </a:r>
            <a:r>
              <a:rPr dirty="0" sz="4300" spc="-8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Ο</a:t>
            </a:r>
            <a:r>
              <a:rPr dirty="0" sz="4300" spc="-6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Χριστιανισμός</a:t>
            </a:r>
            <a:r>
              <a:rPr dirty="0" sz="4300" spc="-7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διαμόρφωσε</a:t>
            </a:r>
            <a:r>
              <a:rPr dirty="0" sz="4300" spc="-45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πολιτισμούς,</a:t>
            </a:r>
            <a:endParaRPr sz="4300">
              <a:latin typeface="Calibri"/>
              <a:cs typeface="Calibri"/>
            </a:endParaRPr>
          </a:p>
          <a:p>
            <a:pPr marL="38100" marR="1123950">
              <a:lnSpc>
                <a:spcPct val="100000"/>
              </a:lnSpc>
            </a:pPr>
            <a:r>
              <a:rPr dirty="0" sz="4300">
                <a:latin typeface="Calibri"/>
                <a:cs typeface="Calibri"/>
              </a:rPr>
              <a:t>ενέπνευσε</a:t>
            </a:r>
            <a:r>
              <a:rPr dirty="0" sz="4300" spc="-15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ανθρώπους</a:t>
            </a:r>
            <a:r>
              <a:rPr dirty="0" sz="4300" spc="-14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και</a:t>
            </a:r>
            <a:r>
              <a:rPr dirty="0" sz="4300" spc="-15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άφησε</a:t>
            </a:r>
            <a:r>
              <a:rPr dirty="0" sz="4300" spc="-13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πίσω</a:t>
            </a:r>
            <a:r>
              <a:rPr dirty="0" sz="4300" spc="-14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του</a:t>
            </a:r>
            <a:r>
              <a:rPr dirty="0" sz="4300" spc="-14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μνημεία</a:t>
            </a:r>
            <a:r>
              <a:rPr dirty="0" sz="4300" spc="-150">
                <a:latin typeface="Calibri"/>
                <a:cs typeface="Calibri"/>
              </a:rPr>
              <a:t> </a:t>
            </a:r>
            <a:r>
              <a:rPr dirty="0" sz="4300" spc="-25">
                <a:latin typeface="Calibri"/>
                <a:cs typeface="Calibri"/>
              </a:rPr>
              <a:t>που </a:t>
            </a:r>
            <a:r>
              <a:rPr dirty="0" sz="4300">
                <a:latin typeface="Calibri"/>
                <a:cs typeface="Calibri"/>
              </a:rPr>
              <a:t>μιλούν</a:t>
            </a:r>
            <a:r>
              <a:rPr dirty="0" sz="4300" spc="-10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μέχρι</a:t>
            </a:r>
            <a:r>
              <a:rPr dirty="0" sz="4300" spc="-7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σήμερα.</a:t>
            </a:r>
            <a:endParaRPr sz="430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</a:pPr>
            <a:r>
              <a:rPr dirty="0" sz="4300">
                <a:latin typeface="Calibri"/>
                <a:cs typeface="Calibri"/>
              </a:rPr>
              <a:t>Έτσι</a:t>
            </a:r>
            <a:r>
              <a:rPr dirty="0" sz="4300" spc="-8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κι</a:t>
            </a:r>
            <a:r>
              <a:rPr dirty="0" sz="4300" spc="-8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εμείς,</a:t>
            </a:r>
            <a:r>
              <a:rPr dirty="0" sz="4300" spc="-9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οι</a:t>
            </a:r>
            <a:r>
              <a:rPr dirty="0" sz="4300" spc="-7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μαθητές</a:t>
            </a:r>
            <a:r>
              <a:rPr dirty="0" sz="4300" spc="-7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του</a:t>
            </a:r>
            <a:r>
              <a:rPr dirty="0" sz="4300" spc="-7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1</a:t>
            </a:r>
            <a:r>
              <a:rPr dirty="0" baseline="25341" sz="4275">
                <a:latin typeface="Calibri"/>
                <a:cs typeface="Calibri"/>
              </a:rPr>
              <a:t>ου</a:t>
            </a:r>
            <a:r>
              <a:rPr dirty="0" baseline="25341" sz="4275" spc="375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Δημοτικού</a:t>
            </a:r>
            <a:r>
              <a:rPr dirty="0" sz="4300" spc="-7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Σχολείου</a:t>
            </a:r>
            <a:endParaRPr sz="4300">
              <a:latin typeface="Calibri"/>
              <a:cs typeface="Calibri"/>
            </a:endParaRPr>
          </a:p>
          <a:p>
            <a:pPr algn="just" marL="38100" marR="316230">
              <a:lnSpc>
                <a:spcPct val="100000"/>
              </a:lnSpc>
            </a:pPr>
            <a:r>
              <a:rPr dirty="0" sz="4300">
                <a:latin typeface="Calibri"/>
                <a:cs typeface="Calibri"/>
              </a:rPr>
              <a:t>Ηράκλειας</a:t>
            </a:r>
            <a:r>
              <a:rPr dirty="0" sz="4300" spc="-12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Σερρών,</a:t>
            </a:r>
            <a:r>
              <a:rPr dirty="0" sz="4300" spc="-11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θελήσαμε</a:t>
            </a:r>
            <a:r>
              <a:rPr dirty="0" sz="4300" spc="-9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να</a:t>
            </a:r>
            <a:r>
              <a:rPr dirty="0" sz="4300" spc="-13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μελετήσουμε</a:t>
            </a:r>
            <a:r>
              <a:rPr dirty="0" sz="4300" spc="-114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Θρησκευτικά </a:t>
            </a:r>
            <a:r>
              <a:rPr dirty="0" sz="4300">
                <a:latin typeface="Calibri"/>
                <a:cs typeface="Calibri"/>
              </a:rPr>
              <a:t>Μνημεία</a:t>
            </a:r>
            <a:r>
              <a:rPr dirty="0" sz="4300" spc="-12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της</a:t>
            </a:r>
            <a:r>
              <a:rPr dirty="0" sz="4300" spc="-114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περιοχής</a:t>
            </a:r>
            <a:r>
              <a:rPr dirty="0" sz="4300" spc="-10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μας</a:t>
            </a:r>
            <a:r>
              <a:rPr dirty="0" sz="4300" spc="-11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και</a:t>
            </a:r>
            <a:r>
              <a:rPr dirty="0" sz="4300" spc="-12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να</a:t>
            </a:r>
            <a:r>
              <a:rPr dirty="0" sz="4300" spc="-12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ενώσουμε</a:t>
            </a:r>
            <a:r>
              <a:rPr dirty="0" sz="4300" spc="-10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το</a:t>
            </a:r>
            <a:r>
              <a:rPr dirty="0" sz="4300" spc="-12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παρελθόν</a:t>
            </a:r>
            <a:r>
              <a:rPr dirty="0" sz="4300" spc="-114">
                <a:latin typeface="Calibri"/>
                <a:cs typeface="Calibri"/>
              </a:rPr>
              <a:t> </a:t>
            </a:r>
            <a:r>
              <a:rPr dirty="0" sz="4300" spc="-25">
                <a:latin typeface="Calibri"/>
                <a:cs typeface="Calibri"/>
              </a:rPr>
              <a:t>με </a:t>
            </a:r>
            <a:r>
              <a:rPr dirty="0" sz="4300">
                <a:latin typeface="Calibri"/>
                <a:cs typeface="Calibri"/>
              </a:rPr>
              <a:t>το</a:t>
            </a:r>
            <a:r>
              <a:rPr dirty="0" sz="4300" spc="-8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παρόν</a:t>
            </a:r>
            <a:r>
              <a:rPr dirty="0" sz="4300" spc="-8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και</a:t>
            </a:r>
            <a:r>
              <a:rPr dirty="0" sz="4300" spc="-8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το</a:t>
            </a:r>
            <a:r>
              <a:rPr dirty="0" sz="4300" spc="-8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μέλλον,</a:t>
            </a:r>
            <a:r>
              <a:rPr dirty="0" sz="4300" spc="-7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μέσα</a:t>
            </a:r>
            <a:r>
              <a:rPr dirty="0" sz="4300" spc="-7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από</a:t>
            </a:r>
            <a:r>
              <a:rPr dirty="0" sz="4300" spc="-8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τη</a:t>
            </a:r>
            <a:r>
              <a:rPr dirty="0" sz="4300" spc="-85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θρησκεία.</a:t>
            </a:r>
            <a:endParaRPr sz="4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029" y="715009"/>
            <a:ext cx="17713960" cy="8856980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8431148" y="2153539"/>
            <a:ext cx="8334375" cy="52685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690880">
              <a:lnSpc>
                <a:spcPct val="100000"/>
              </a:lnSpc>
              <a:spcBef>
                <a:spcPts val="95"/>
              </a:spcBef>
            </a:pPr>
            <a:r>
              <a:rPr dirty="0" sz="4300" spc="-10">
                <a:latin typeface="Calibri"/>
                <a:cs typeface="Calibri"/>
              </a:rPr>
              <a:t>Ξεκινήσαμε,</a:t>
            </a:r>
            <a:r>
              <a:rPr dirty="0" sz="4300" spc="-8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λοιπόν</a:t>
            </a:r>
            <a:r>
              <a:rPr dirty="0" sz="4300" spc="-10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,</a:t>
            </a:r>
            <a:r>
              <a:rPr dirty="0" sz="4300" spc="-7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το</a:t>
            </a:r>
            <a:r>
              <a:rPr dirty="0" sz="4300" spc="-8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ταξίδι</a:t>
            </a:r>
            <a:r>
              <a:rPr dirty="0" sz="4300" spc="-75">
                <a:latin typeface="Calibri"/>
                <a:cs typeface="Calibri"/>
              </a:rPr>
              <a:t> </a:t>
            </a:r>
            <a:r>
              <a:rPr dirty="0" sz="4300" spc="-25">
                <a:latin typeface="Calibri"/>
                <a:cs typeface="Calibri"/>
              </a:rPr>
              <a:t>μας </a:t>
            </a:r>
            <a:r>
              <a:rPr dirty="0" sz="4300">
                <a:latin typeface="Calibri"/>
                <a:cs typeface="Calibri"/>
              </a:rPr>
              <a:t>στα</a:t>
            </a:r>
            <a:r>
              <a:rPr dirty="0" sz="4300" spc="-13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Χριστιανικά</a:t>
            </a:r>
            <a:r>
              <a:rPr dirty="0" sz="4300" spc="-114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Μνημεία</a:t>
            </a:r>
            <a:r>
              <a:rPr dirty="0" sz="4300" spc="-114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από</a:t>
            </a:r>
            <a:r>
              <a:rPr dirty="0" sz="4300" spc="-90">
                <a:latin typeface="Calibri"/>
                <a:cs typeface="Calibri"/>
              </a:rPr>
              <a:t> </a:t>
            </a:r>
            <a:r>
              <a:rPr dirty="0" sz="4300" spc="-25" b="1">
                <a:latin typeface="Calibri"/>
                <a:cs typeface="Calibri"/>
              </a:rPr>
              <a:t>τη </a:t>
            </a:r>
            <a:r>
              <a:rPr dirty="0" sz="4300" spc="-20" b="1">
                <a:latin typeface="Calibri"/>
                <a:cs typeface="Calibri"/>
              </a:rPr>
              <a:t>Σταυροπηγιακή</a:t>
            </a:r>
            <a:r>
              <a:rPr dirty="0" sz="4300" spc="-114" b="1">
                <a:latin typeface="Calibri"/>
                <a:cs typeface="Calibri"/>
              </a:rPr>
              <a:t> </a:t>
            </a:r>
            <a:r>
              <a:rPr dirty="0" sz="4300" b="1">
                <a:latin typeface="Calibri"/>
                <a:cs typeface="Calibri"/>
              </a:rPr>
              <a:t>Μονή</a:t>
            </a:r>
            <a:r>
              <a:rPr dirty="0" sz="4300" spc="-105" b="1">
                <a:latin typeface="Calibri"/>
                <a:cs typeface="Calibri"/>
              </a:rPr>
              <a:t> </a:t>
            </a:r>
            <a:r>
              <a:rPr dirty="0" sz="4300" spc="-10" b="1">
                <a:latin typeface="Calibri"/>
                <a:cs typeface="Calibri"/>
              </a:rPr>
              <a:t>Βλατάδων</a:t>
            </a:r>
            <a:endParaRPr sz="4300">
              <a:latin typeface="Calibri"/>
              <a:cs typeface="Calibri"/>
            </a:endParaRPr>
          </a:p>
          <a:p>
            <a:pPr marL="12700" marR="497840">
              <a:lnSpc>
                <a:spcPct val="100000"/>
              </a:lnSpc>
            </a:pPr>
            <a:r>
              <a:rPr dirty="0" sz="4300">
                <a:latin typeface="Calibri"/>
                <a:cs typeface="Calibri"/>
              </a:rPr>
              <a:t>στη</a:t>
            </a:r>
            <a:r>
              <a:rPr dirty="0" sz="4300" spc="-9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Θεσσαλονίκη.</a:t>
            </a:r>
            <a:r>
              <a:rPr dirty="0" sz="4300" spc="-9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Αυτό</a:t>
            </a:r>
            <a:r>
              <a:rPr dirty="0" sz="4300" spc="-9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το</a:t>
            </a:r>
            <a:r>
              <a:rPr dirty="0" sz="4300" spc="-9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μνημείο </a:t>
            </a:r>
            <a:r>
              <a:rPr dirty="0" sz="4300">
                <a:latin typeface="Calibri"/>
                <a:cs typeface="Calibri"/>
              </a:rPr>
              <a:t>Παγκόσμιας</a:t>
            </a:r>
            <a:r>
              <a:rPr dirty="0" sz="4300" spc="-24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Πολιτιστικής</a:t>
            </a:r>
            <a:endParaRPr sz="43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dirty="0" sz="4300">
                <a:latin typeface="Calibri"/>
                <a:cs typeface="Calibri"/>
              </a:rPr>
              <a:t>Κληρονομιάς</a:t>
            </a:r>
            <a:r>
              <a:rPr dirty="0" sz="4300" spc="-9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στέκει</a:t>
            </a:r>
            <a:r>
              <a:rPr dirty="0" sz="4300" spc="-8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ακλόνητο</a:t>
            </a:r>
            <a:r>
              <a:rPr dirty="0" sz="4300" spc="-9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από</a:t>
            </a:r>
            <a:r>
              <a:rPr dirty="0" sz="4300" spc="-80">
                <a:latin typeface="Calibri"/>
                <a:cs typeface="Calibri"/>
              </a:rPr>
              <a:t> </a:t>
            </a:r>
            <a:r>
              <a:rPr dirty="0" sz="4300" spc="-25">
                <a:latin typeface="Calibri"/>
                <a:cs typeface="Calibri"/>
              </a:rPr>
              <a:t>το </a:t>
            </a:r>
            <a:r>
              <a:rPr dirty="0" sz="4300">
                <a:latin typeface="Calibri"/>
                <a:cs typeface="Calibri"/>
              </a:rPr>
              <a:t>1351</a:t>
            </a:r>
            <a:r>
              <a:rPr dirty="0" sz="4300" spc="-10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και</a:t>
            </a:r>
            <a:r>
              <a:rPr dirty="0" sz="4300" spc="-9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βρίσκεται</a:t>
            </a:r>
            <a:r>
              <a:rPr dirty="0" sz="4300" spc="-9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σε</a:t>
            </a:r>
            <a:r>
              <a:rPr dirty="0" sz="4300" spc="-85">
                <a:latin typeface="Calibri"/>
                <a:cs typeface="Calibri"/>
              </a:rPr>
              <a:t> </a:t>
            </a:r>
            <a:r>
              <a:rPr dirty="0" sz="4300" spc="-20">
                <a:latin typeface="Calibri"/>
                <a:cs typeface="Calibri"/>
              </a:rPr>
              <a:t>πλήρη</a:t>
            </a:r>
            <a:endParaRPr sz="4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4300">
                <a:latin typeface="Calibri"/>
                <a:cs typeface="Calibri"/>
              </a:rPr>
              <a:t>αρμονία</a:t>
            </a:r>
            <a:r>
              <a:rPr dirty="0" sz="4300" spc="-9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με</a:t>
            </a:r>
            <a:r>
              <a:rPr dirty="0" sz="4300" spc="-8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τη</a:t>
            </a:r>
            <a:r>
              <a:rPr dirty="0" sz="4300" spc="-9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φύση</a:t>
            </a:r>
            <a:r>
              <a:rPr dirty="0" sz="4300" spc="-7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γύρω</a:t>
            </a:r>
            <a:r>
              <a:rPr dirty="0" sz="4300" spc="-90">
                <a:latin typeface="Calibri"/>
                <a:cs typeface="Calibri"/>
              </a:rPr>
              <a:t> </a:t>
            </a:r>
            <a:r>
              <a:rPr dirty="0" sz="4300" spc="-20">
                <a:latin typeface="Calibri"/>
                <a:cs typeface="Calibri"/>
              </a:rPr>
              <a:t>του.</a:t>
            </a:r>
            <a:endParaRPr sz="43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32610" y="2011172"/>
            <a:ext cx="6025896" cy="604862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571500"/>
            <a:ext cx="18073370" cy="9144000"/>
            <a:chOff x="0" y="571500"/>
            <a:chExt cx="18073370" cy="9144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71500"/>
              <a:ext cx="18072989" cy="9144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2801" y="923797"/>
              <a:ext cx="7648968" cy="569023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74873" y="1026922"/>
              <a:ext cx="7406499" cy="5166321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2814066" y="6366510"/>
            <a:ext cx="11703685" cy="2646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300">
                <a:latin typeface="Calibri"/>
                <a:cs typeface="Calibri"/>
              </a:rPr>
              <a:t>Εκεί</a:t>
            </a:r>
            <a:r>
              <a:rPr dirty="0" sz="4300" spc="-145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είχαμε</a:t>
            </a:r>
            <a:r>
              <a:rPr dirty="0" sz="4300" spc="-12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τη</a:t>
            </a:r>
            <a:r>
              <a:rPr dirty="0" sz="4300" spc="-13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χαρά</a:t>
            </a:r>
            <a:r>
              <a:rPr dirty="0" sz="4300" spc="-12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να</a:t>
            </a:r>
            <a:r>
              <a:rPr dirty="0" sz="4300" spc="-125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συμμετέχουμε</a:t>
            </a:r>
            <a:r>
              <a:rPr dirty="0" sz="4300" spc="-125">
                <a:latin typeface="Calibri"/>
                <a:cs typeface="Calibri"/>
              </a:rPr>
              <a:t> </a:t>
            </a:r>
            <a:r>
              <a:rPr dirty="0" sz="4300" spc="-25">
                <a:latin typeface="Calibri"/>
                <a:cs typeface="Calibri"/>
              </a:rPr>
              <a:t>σε</a:t>
            </a:r>
            <a:endParaRPr sz="4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3491865" algn="l"/>
              </a:tabLst>
            </a:pPr>
            <a:r>
              <a:rPr dirty="0" sz="4300">
                <a:latin typeface="Calibri"/>
                <a:cs typeface="Calibri"/>
              </a:rPr>
              <a:t>ένα</a:t>
            </a:r>
            <a:r>
              <a:rPr dirty="0" sz="4300" spc="-85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βιωματικό</a:t>
            </a:r>
            <a:r>
              <a:rPr dirty="0" sz="4300">
                <a:latin typeface="Calibri"/>
                <a:cs typeface="Calibri"/>
              </a:rPr>
              <a:t>	“μάθημα</a:t>
            </a:r>
            <a:r>
              <a:rPr dirty="0" sz="4300" spc="-10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ναοδομίας”</a:t>
            </a:r>
            <a:r>
              <a:rPr dirty="0" sz="4300" spc="-10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από</a:t>
            </a:r>
            <a:r>
              <a:rPr dirty="0" sz="4300" spc="-10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την</a:t>
            </a:r>
            <a:r>
              <a:rPr dirty="0" sz="4300" spc="-100">
                <a:latin typeface="Calibri"/>
                <a:cs typeface="Calibri"/>
              </a:rPr>
              <a:t> </a:t>
            </a:r>
            <a:r>
              <a:rPr dirty="0" sz="4300" spc="-25">
                <a:latin typeface="Calibri"/>
                <a:cs typeface="Calibri"/>
              </a:rPr>
              <a:t>κ.</a:t>
            </a:r>
            <a:endParaRPr sz="43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tabLst>
                <a:tab pos="1957070" algn="l"/>
              </a:tabLst>
            </a:pPr>
            <a:r>
              <a:rPr dirty="0" sz="4300" spc="-10">
                <a:latin typeface="Calibri"/>
                <a:cs typeface="Calibri"/>
              </a:rPr>
              <a:t>Κλιάρη,</a:t>
            </a:r>
            <a:r>
              <a:rPr dirty="0" sz="4300">
                <a:latin typeface="Calibri"/>
                <a:cs typeface="Calibri"/>
              </a:rPr>
              <a:t>	με</a:t>
            </a:r>
            <a:r>
              <a:rPr dirty="0" sz="4300" spc="-7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αναφορές</a:t>
            </a:r>
            <a:r>
              <a:rPr dirty="0" sz="4300" spc="-7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στο</a:t>
            </a:r>
            <a:r>
              <a:rPr dirty="0" sz="4300" spc="-70">
                <a:latin typeface="Calibri"/>
                <a:cs typeface="Calibri"/>
              </a:rPr>
              <a:t> </a:t>
            </a:r>
            <a:r>
              <a:rPr dirty="0" sz="4300" spc="-40">
                <a:latin typeface="Calibri"/>
                <a:cs typeface="Calibri"/>
              </a:rPr>
              <a:t>κοινωνικό,</a:t>
            </a:r>
            <a:r>
              <a:rPr dirty="0" sz="4300" spc="-85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πολιτιστικό</a:t>
            </a:r>
            <a:r>
              <a:rPr dirty="0" sz="4300" spc="-90">
                <a:latin typeface="Calibri"/>
                <a:cs typeface="Calibri"/>
              </a:rPr>
              <a:t> </a:t>
            </a:r>
            <a:r>
              <a:rPr dirty="0" sz="4300" spc="-25">
                <a:latin typeface="Calibri"/>
                <a:cs typeface="Calibri"/>
              </a:rPr>
              <a:t>και οικολογικό</a:t>
            </a:r>
            <a:r>
              <a:rPr dirty="0" sz="4300" spc="-15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αποτύπωμα</a:t>
            </a:r>
            <a:r>
              <a:rPr dirty="0" sz="4300" spc="-12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της</a:t>
            </a:r>
            <a:r>
              <a:rPr dirty="0" sz="4300" spc="-114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μονής.</a:t>
            </a:r>
            <a:endParaRPr sz="4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607059"/>
            <a:ext cx="18288000" cy="9108440"/>
            <a:chOff x="0" y="607059"/>
            <a:chExt cx="18288000" cy="91084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07059"/>
              <a:ext cx="18288000" cy="91084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87245" y="1471040"/>
              <a:ext cx="9004172" cy="6696709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11743690" y="1721357"/>
            <a:ext cx="4507230" cy="657923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300">
                <a:latin typeface="Calibri"/>
                <a:cs typeface="Calibri"/>
              </a:rPr>
              <a:t>«Ποιά</a:t>
            </a:r>
            <a:r>
              <a:rPr dirty="0" sz="4300" spc="-3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η</a:t>
            </a:r>
            <a:r>
              <a:rPr dirty="0" sz="4300" spc="-3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διαφορά</a:t>
            </a:r>
            <a:endParaRPr sz="4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4300">
                <a:latin typeface="Calibri"/>
                <a:cs typeface="Calibri"/>
              </a:rPr>
              <a:t>ναού</a:t>
            </a:r>
            <a:r>
              <a:rPr dirty="0" sz="4300" spc="-10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και</a:t>
            </a:r>
            <a:r>
              <a:rPr dirty="0" sz="4300" spc="-9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εκκλησίας;</a:t>
            </a:r>
            <a:endParaRPr sz="4300">
              <a:latin typeface="Calibri"/>
              <a:cs typeface="Calibri"/>
            </a:endParaRPr>
          </a:p>
          <a:p>
            <a:pPr marL="12700" marR="389890">
              <a:lnSpc>
                <a:spcPct val="100000"/>
              </a:lnSpc>
              <a:tabLst>
                <a:tab pos="2621915" algn="l"/>
              </a:tabLst>
            </a:pPr>
            <a:r>
              <a:rPr dirty="0" sz="4300">
                <a:latin typeface="Calibri"/>
                <a:cs typeface="Calibri"/>
              </a:rPr>
              <a:t>Έχετε</a:t>
            </a:r>
            <a:r>
              <a:rPr dirty="0" sz="4300" spc="-14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αναρωτηθεί </a:t>
            </a:r>
            <a:r>
              <a:rPr dirty="0" sz="4300">
                <a:latin typeface="Calibri"/>
                <a:cs typeface="Calibri"/>
              </a:rPr>
              <a:t>ποτέ</a:t>
            </a:r>
            <a:r>
              <a:rPr dirty="0" sz="4300" spc="-10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πώς</a:t>
            </a:r>
            <a:r>
              <a:rPr dirty="0" sz="4300" spc="-95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χτίζεται </a:t>
            </a:r>
            <a:r>
              <a:rPr dirty="0" sz="4300">
                <a:latin typeface="Calibri"/>
                <a:cs typeface="Calibri"/>
              </a:rPr>
              <a:t>ένας</a:t>
            </a:r>
            <a:r>
              <a:rPr dirty="0" sz="4300" spc="-85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ναός;</a:t>
            </a:r>
            <a:r>
              <a:rPr dirty="0" sz="4300">
                <a:latin typeface="Calibri"/>
                <a:cs typeface="Calibri"/>
              </a:rPr>
              <a:t>	</a:t>
            </a:r>
            <a:r>
              <a:rPr dirty="0" sz="4300" spc="-20">
                <a:latin typeface="Calibri"/>
                <a:cs typeface="Calibri"/>
              </a:rPr>
              <a:t>Ποιος </a:t>
            </a:r>
            <a:r>
              <a:rPr dirty="0" sz="4300">
                <a:latin typeface="Calibri"/>
                <a:cs typeface="Calibri"/>
              </a:rPr>
              <a:t>τον</a:t>
            </a:r>
            <a:r>
              <a:rPr dirty="0" sz="4300" spc="-14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σχεδιάζει;</a:t>
            </a:r>
            <a:r>
              <a:rPr dirty="0" sz="4300" spc="-100">
                <a:latin typeface="Calibri"/>
                <a:cs typeface="Calibri"/>
              </a:rPr>
              <a:t> </a:t>
            </a:r>
            <a:r>
              <a:rPr dirty="0" sz="4300" spc="-25">
                <a:latin typeface="Calibri"/>
                <a:cs typeface="Calibri"/>
              </a:rPr>
              <a:t>Τι </a:t>
            </a:r>
            <a:r>
              <a:rPr dirty="0" sz="4300" spc="-30">
                <a:latin typeface="Calibri"/>
                <a:cs typeface="Calibri"/>
              </a:rPr>
              <a:t>υλικά</a:t>
            </a:r>
            <a:r>
              <a:rPr dirty="0" sz="4300" spc="-204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χρειάζονται; </a:t>
            </a:r>
            <a:r>
              <a:rPr dirty="0" sz="4300">
                <a:latin typeface="Calibri"/>
                <a:cs typeface="Calibri"/>
              </a:rPr>
              <a:t>Και</a:t>
            </a:r>
            <a:r>
              <a:rPr dirty="0" sz="4300" spc="-5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γιατί</a:t>
            </a:r>
            <a:r>
              <a:rPr dirty="0" sz="4300" spc="-5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πολλοί </a:t>
            </a:r>
            <a:r>
              <a:rPr dirty="0" sz="4300">
                <a:latin typeface="Calibri"/>
                <a:cs typeface="Calibri"/>
              </a:rPr>
              <a:t>ναοί</a:t>
            </a:r>
            <a:r>
              <a:rPr dirty="0" sz="4300" spc="-4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μοιάζουν </a:t>
            </a:r>
            <a:r>
              <a:rPr dirty="0" sz="4300">
                <a:latin typeface="Calibri"/>
                <a:cs typeface="Calibri"/>
              </a:rPr>
              <a:t>μεταξύ</a:t>
            </a:r>
            <a:r>
              <a:rPr dirty="0" sz="4300" spc="-14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τους;»</a:t>
            </a:r>
            <a:endParaRPr sz="4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71500"/>
            <a:ext cx="18288000" cy="9144000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2094102" y="2369261"/>
            <a:ext cx="5904865" cy="46132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34620">
              <a:lnSpc>
                <a:spcPct val="100000"/>
              </a:lnSpc>
              <a:spcBef>
                <a:spcPts val="95"/>
              </a:spcBef>
            </a:pPr>
            <a:r>
              <a:rPr dirty="0" sz="4300">
                <a:latin typeface="Calibri"/>
                <a:cs typeface="Calibri"/>
              </a:rPr>
              <a:t>Πολλά</a:t>
            </a:r>
            <a:r>
              <a:rPr dirty="0" sz="4300" spc="-10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ερωτήματα</a:t>
            </a:r>
            <a:endParaRPr sz="4300">
              <a:latin typeface="Calibri"/>
              <a:cs typeface="Calibri"/>
            </a:endParaRPr>
          </a:p>
          <a:p>
            <a:pPr marL="12700" marR="130175">
              <a:lnSpc>
                <a:spcPct val="100000"/>
              </a:lnSpc>
            </a:pPr>
            <a:r>
              <a:rPr dirty="0" sz="4300" spc="-10">
                <a:latin typeface="Calibri"/>
                <a:cs typeface="Calibri"/>
              </a:rPr>
              <a:t>απαντήθηκαν</a:t>
            </a:r>
            <a:r>
              <a:rPr dirty="0" sz="4300" spc="-19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και</a:t>
            </a:r>
            <a:r>
              <a:rPr dirty="0" sz="4300" spc="-195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γνώσεις αποκτήθηκαν</a:t>
            </a:r>
            <a:r>
              <a:rPr dirty="0" sz="4300" spc="-15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για</a:t>
            </a:r>
            <a:r>
              <a:rPr dirty="0" sz="4300" spc="-155">
                <a:latin typeface="Calibri"/>
                <a:cs typeface="Calibri"/>
              </a:rPr>
              <a:t> </a:t>
            </a:r>
            <a:r>
              <a:rPr dirty="0" sz="4300" spc="-25">
                <a:latin typeface="Calibri"/>
                <a:cs typeface="Calibri"/>
              </a:rPr>
              <a:t>την </a:t>
            </a:r>
            <a:r>
              <a:rPr dirty="0" sz="4300" spc="-20">
                <a:latin typeface="Calibri"/>
                <a:cs typeface="Calibri"/>
              </a:rPr>
              <a:t>πραγματοποίηση</a:t>
            </a:r>
            <a:r>
              <a:rPr dirty="0" sz="4300" spc="-105">
                <a:latin typeface="Calibri"/>
                <a:cs typeface="Calibri"/>
              </a:rPr>
              <a:t> </a:t>
            </a:r>
            <a:r>
              <a:rPr dirty="0" sz="4300" spc="-25">
                <a:latin typeface="Calibri"/>
                <a:cs typeface="Calibri"/>
              </a:rPr>
              <a:t>των</a:t>
            </a:r>
            <a:endParaRPr sz="4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4300">
                <a:latin typeface="Calibri"/>
                <a:cs typeface="Calibri"/>
              </a:rPr>
              <a:t>επόμενων</a:t>
            </a:r>
            <a:r>
              <a:rPr dirty="0" sz="4300" spc="-21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δράσεών</a:t>
            </a:r>
            <a:r>
              <a:rPr dirty="0" sz="4300" spc="-190">
                <a:latin typeface="Calibri"/>
                <a:cs typeface="Calibri"/>
              </a:rPr>
              <a:t> </a:t>
            </a:r>
            <a:r>
              <a:rPr dirty="0" sz="4300" spc="-20">
                <a:latin typeface="Calibri"/>
                <a:cs typeface="Calibri"/>
              </a:rPr>
              <a:t>μας.</a:t>
            </a:r>
            <a:endParaRPr sz="4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4300">
                <a:latin typeface="Calibri"/>
                <a:cs typeface="Calibri"/>
              </a:rPr>
              <a:t>Ήταν</a:t>
            </a:r>
            <a:r>
              <a:rPr dirty="0" sz="4300" spc="-4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μια</a:t>
            </a:r>
            <a:r>
              <a:rPr dirty="0" sz="4300" spc="-10">
                <a:latin typeface="Calibri"/>
                <a:cs typeface="Calibri"/>
              </a:rPr>
              <a:t> δυναμωτική</a:t>
            </a:r>
            <a:endParaRPr sz="4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946785" algn="l"/>
              </a:tabLst>
            </a:pPr>
            <a:r>
              <a:rPr dirty="0" sz="4300" spc="-25">
                <a:latin typeface="Calibri"/>
                <a:cs typeface="Calibri"/>
              </a:rPr>
              <a:t>και</a:t>
            </a:r>
            <a:r>
              <a:rPr dirty="0" sz="4300">
                <a:latin typeface="Calibri"/>
                <a:cs typeface="Calibri"/>
              </a:rPr>
              <a:t>	</a:t>
            </a:r>
            <a:r>
              <a:rPr dirty="0" sz="4300" spc="-10">
                <a:latin typeface="Calibri"/>
                <a:cs typeface="Calibri"/>
              </a:rPr>
              <a:t>ευχάριστη</a:t>
            </a:r>
            <a:r>
              <a:rPr dirty="0" sz="4300" spc="-17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εμπειρία!!!</a:t>
            </a:r>
            <a:endParaRPr sz="43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0" y="2119122"/>
            <a:ext cx="7481061" cy="622363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71500"/>
            <a:ext cx="18288000" cy="9144000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518030" y="1181226"/>
            <a:ext cx="14924405" cy="72345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33985">
              <a:lnSpc>
                <a:spcPct val="100000"/>
              </a:lnSpc>
              <a:spcBef>
                <a:spcPts val="95"/>
              </a:spcBef>
            </a:pPr>
            <a:r>
              <a:rPr dirty="0" sz="4300">
                <a:latin typeface="Calibri"/>
                <a:cs typeface="Calibri"/>
              </a:rPr>
              <a:t>Επόμενή</a:t>
            </a:r>
            <a:r>
              <a:rPr dirty="0" sz="4300" spc="-8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μας</a:t>
            </a:r>
            <a:r>
              <a:rPr dirty="0" sz="4300" spc="-10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στάση,</a:t>
            </a:r>
            <a:r>
              <a:rPr dirty="0" sz="4300" spc="-9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η</a:t>
            </a:r>
            <a:r>
              <a:rPr dirty="0" sz="4300" spc="-10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εκκλησία</a:t>
            </a:r>
            <a:r>
              <a:rPr dirty="0" sz="4300" spc="-10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του</a:t>
            </a:r>
            <a:r>
              <a:rPr dirty="0" sz="4300" spc="-10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Αγίου</a:t>
            </a:r>
            <a:r>
              <a:rPr dirty="0" sz="4300" spc="-9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Δημητρίου,</a:t>
            </a:r>
            <a:r>
              <a:rPr dirty="0" sz="4300" spc="-10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που</a:t>
            </a:r>
            <a:r>
              <a:rPr dirty="0" sz="4300" spc="-100">
                <a:latin typeface="Calibri"/>
                <a:cs typeface="Calibri"/>
              </a:rPr>
              <a:t> </a:t>
            </a:r>
            <a:r>
              <a:rPr dirty="0" sz="4300" spc="-25">
                <a:latin typeface="Calibri"/>
                <a:cs typeface="Calibri"/>
              </a:rPr>
              <a:t>οι</a:t>
            </a:r>
            <a:endParaRPr sz="4300">
              <a:latin typeface="Calibri"/>
              <a:cs typeface="Calibri"/>
            </a:endParaRPr>
          </a:p>
          <a:p>
            <a:pPr marL="12700" marR="104775">
              <a:lnSpc>
                <a:spcPct val="100000"/>
              </a:lnSpc>
              <a:tabLst>
                <a:tab pos="11389995" algn="l"/>
              </a:tabLst>
            </a:pPr>
            <a:r>
              <a:rPr dirty="0" sz="4300">
                <a:latin typeface="Calibri"/>
                <a:cs typeface="Calibri"/>
              </a:rPr>
              <a:t>περισσότεροι</a:t>
            </a:r>
            <a:r>
              <a:rPr dirty="0" sz="4300" spc="-10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γνωρίζουν</a:t>
            </a:r>
            <a:r>
              <a:rPr dirty="0" sz="4300" spc="-11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ως</a:t>
            </a:r>
            <a:r>
              <a:rPr dirty="0" sz="4300" spc="-80">
                <a:latin typeface="Calibri"/>
                <a:cs typeface="Calibri"/>
              </a:rPr>
              <a:t> </a:t>
            </a:r>
            <a:r>
              <a:rPr dirty="0" sz="4300" b="1">
                <a:latin typeface="Calibri"/>
                <a:cs typeface="Calibri"/>
              </a:rPr>
              <a:t>Αγία</a:t>
            </a:r>
            <a:r>
              <a:rPr dirty="0" sz="4300" spc="-114" b="1">
                <a:latin typeface="Calibri"/>
                <a:cs typeface="Calibri"/>
              </a:rPr>
              <a:t> </a:t>
            </a:r>
            <a:r>
              <a:rPr dirty="0" sz="4300" b="1">
                <a:latin typeface="Calibri"/>
                <a:cs typeface="Calibri"/>
              </a:rPr>
              <a:t>Ζώνη</a:t>
            </a:r>
            <a:r>
              <a:rPr dirty="0" sz="4300" spc="-110" b="1">
                <a:latin typeface="Calibri"/>
                <a:cs typeface="Calibri"/>
              </a:rPr>
              <a:t> </a:t>
            </a:r>
            <a:r>
              <a:rPr dirty="0" sz="4300" spc="-10" b="1">
                <a:latin typeface="Calibri"/>
                <a:cs typeface="Calibri"/>
              </a:rPr>
              <a:t>Σιδηροκάστρου</a:t>
            </a:r>
            <a:r>
              <a:rPr dirty="0" sz="4300" spc="-10">
                <a:latin typeface="Calibri"/>
                <a:cs typeface="Calibri"/>
              </a:rPr>
              <a:t>.</a:t>
            </a:r>
            <a:r>
              <a:rPr dirty="0" sz="4300" spc="-10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Βρίσκεται </a:t>
            </a:r>
            <a:r>
              <a:rPr dirty="0" sz="4300">
                <a:latin typeface="Calibri"/>
                <a:cs typeface="Calibri"/>
              </a:rPr>
              <a:t>στους</a:t>
            </a:r>
            <a:r>
              <a:rPr dirty="0" sz="4300" spc="-10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πρόποδες</a:t>
            </a:r>
            <a:r>
              <a:rPr dirty="0" sz="4300" spc="-8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του</a:t>
            </a:r>
            <a:r>
              <a:rPr dirty="0" sz="4300" spc="-7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γρανιτένιου</a:t>
            </a:r>
            <a:r>
              <a:rPr dirty="0" sz="4300" spc="-7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βράχου</a:t>
            </a:r>
            <a:r>
              <a:rPr dirty="0" sz="4300" spc="-75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«Ισάρι».</a:t>
            </a:r>
            <a:r>
              <a:rPr dirty="0" sz="4300">
                <a:latin typeface="Calibri"/>
                <a:cs typeface="Calibri"/>
              </a:rPr>
              <a:t>	Πρόκειται</a:t>
            </a:r>
            <a:r>
              <a:rPr dirty="0" sz="4300" spc="-190">
                <a:latin typeface="Calibri"/>
                <a:cs typeface="Calibri"/>
              </a:rPr>
              <a:t> </a:t>
            </a:r>
            <a:r>
              <a:rPr dirty="0" sz="4300" spc="-25">
                <a:latin typeface="Calibri"/>
                <a:cs typeface="Calibri"/>
              </a:rPr>
              <a:t>για</a:t>
            </a:r>
            <a:endParaRPr sz="43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dirty="0" sz="4300">
                <a:latin typeface="Calibri"/>
                <a:cs typeface="Calibri"/>
              </a:rPr>
              <a:t>έναν</a:t>
            </a:r>
            <a:r>
              <a:rPr dirty="0" sz="4300" spc="-11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ελληνιστικό</a:t>
            </a:r>
            <a:r>
              <a:rPr dirty="0" sz="4300" spc="-114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τάφο,</a:t>
            </a:r>
            <a:r>
              <a:rPr dirty="0" sz="4300" spc="-11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λαξευμένο</a:t>
            </a:r>
            <a:r>
              <a:rPr dirty="0" sz="4300" spc="-114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στον</a:t>
            </a:r>
            <a:r>
              <a:rPr dirty="0" sz="4300" spc="-11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γρανιτένιο</a:t>
            </a:r>
            <a:r>
              <a:rPr dirty="0" sz="4300" spc="-12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βράχο,</a:t>
            </a:r>
            <a:r>
              <a:rPr dirty="0" sz="4300" spc="-11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που</a:t>
            </a:r>
            <a:r>
              <a:rPr dirty="0" sz="4300" spc="-110">
                <a:latin typeface="Calibri"/>
                <a:cs typeface="Calibri"/>
              </a:rPr>
              <a:t> </a:t>
            </a:r>
            <a:r>
              <a:rPr dirty="0" sz="4300" spc="-25">
                <a:latin typeface="Calibri"/>
                <a:cs typeface="Calibri"/>
              </a:rPr>
              <a:t>στη </a:t>
            </a:r>
            <a:r>
              <a:rPr dirty="0" sz="4300">
                <a:latin typeface="Calibri"/>
                <a:cs typeface="Calibri"/>
              </a:rPr>
              <a:t>συνέχεια</a:t>
            </a:r>
            <a:r>
              <a:rPr dirty="0" sz="4300" spc="-11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οι</a:t>
            </a:r>
            <a:r>
              <a:rPr dirty="0" sz="4300" spc="-11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πρώτοι</a:t>
            </a:r>
            <a:r>
              <a:rPr dirty="0" sz="4300" spc="-9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Χριστιανοί</a:t>
            </a:r>
            <a:r>
              <a:rPr dirty="0" sz="4300" spc="-11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μετέτρεψαν</a:t>
            </a:r>
            <a:r>
              <a:rPr dirty="0" sz="4300" spc="-10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σε</a:t>
            </a:r>
            <a:r>
              <a:rPr dirty="0" sz="4300" spc="-8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τόπο</a:t>
            </a:r>
            <a:r>
              <a:rPr dirty="0" sz="4300" spc="-105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λατρείας.</a:t>
            </a:r>
            <a:r>
              <a:rPr dirty="0" sz="4300" spc="-110">
                <a:latin typeface="Calibri"/>
                <a:cs typeface="Calibri"/>
              </a:rPr>
              <a:t> </a:t>
            </a:r>
            <a:r>
              <a:rPr dirty="0" sz="4300" spc="-50">
                <a:latin typeface="Calibri"/>
                <a:cs typeface="Calibri"/>
              </a:rPr>
              <a:t>Η </a:t>
            </a:r>
            <a:r>
              <a:rPr dirty="0" sz="4300">
                <a:latin typeface="Calibri"/>
                <a:cs typeface="Calibri"/>
              </a:rPr>
              <a:t>πρόσοψη</a:t>
            </a:r>
            <a:r>
              <a:rPr dirty="0" sz="4300" spc="-14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του</a:t>
            </a:r>
            <a:r>
              <a:rPr dirty="0" sz="4300" spc="-13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τάφου,</a:t>
            </a:r>
            <a:r>
              <a:rPr dirty="0" sz="4300" spc="-14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θυμίζει</a:t>
            </a:r>
            <a:r>
              <a:rPr dirty="0" sz="4300" spc="-14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έντονα</a:t>
            </a:r>
            <a:r>
              <a:rPr dirty="0" sz="4300" spc="-13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αρχαίο</a:t>
            </a:r>
            <a:r>
              <a:rPr dirty="0" sz="4300" spc="-135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ελληνικό</a:t>
            </a:r>
            <a:r>
              <a:rPr dirty="0" sz="4300" spc="-13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ναό,</a:t>
            </a:r>
            <a:r>
              <a:rPr dirty="0" sz="4300" spc="-13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με</a:t>
            </a:r>
            <a:r>
              <a:rPr dirty="0" sz="4300" spc="-130">
                <a:latin typeface="Calibri"/>
                <a:cs typeface="Calibri"/>
              </a:rPr>
              <a:t> </a:t>
            </a:r>
            <a:r>
              <a:rPr dirty="0" sz="4300" spc="-20">
                <a:latin typeface="Calibri"/>
                <a:cs typeface="Calibri"/>
              </a:rPr>
              <a:t>τους </a:t>
            </a:r>
            <a:r>
              <a:rPr dirty="0" sz="4300">
                <a:latin typeface="Calibri"/>
                <a:cs typeface="Calibri"/>
              </a:rPr>
              <a:t>κίονες,</a:t>
            </a:r>
            <a:r>
              <a:rPr dirty="0" sz="4300" spc="-15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τη</a:t>
            </a:r>
            <a:r>
              <a:rPr dirty="0" sz="4300" spc="-10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μετόπη</a:t>
            </a:r>
            <a:r>
              <a:rPr dirty="0" sz="4300" spc="-11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και</a:t>
            </a:r>
            <a:r>
              <a:rPr dirty="0" sz="4300" spc="-12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το</a:t>
            </a:r>
            <a:r>
              <a:rPr dirty="0" sz="4300" spc="-114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αέτωμα,</a:t>
            </a:r>
            <a:r>
              <a:rPr dirty="0" sz="4300" spc="-10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να</a:t>
            </a:r>
            <a:r>
              <a:rPr dirty="0" sz="4300" spc="-12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ξεχωρίζουν</a:t>
            </a:r>
            <a:r>
              <a:rPr dirty="0" sz="4300" spc="-114">
                <a:latin typeface="Calibri"/>
                <a:cs typeface="Calibri"/>
              </a:rPr>
              <a:t> </a:t>
            </a:r>
            <a:r>
              <a:rPr dirty="0" sz="4300" spc="-20">
                <a:latin typeface="Calibri"/>
                <a:cs typeface="Calibri"/>
              </a:rPr>
              <a:t>σκαλισμένα</a:t>
            </a:r>
            <a:r>
              <a:rPr dirty="0" sz="4300" spc="-114">
                <a:latin typeface="Calibri"/>
                <a:cs typeface="Calibri"/>
              </a:rPr>
              <a:t> </a:t>
            </a:r>
            <a:r>
              <a:rPr dirty="0" sz="4300" spc="-25">
                <a:latin typeface="Calibri"/>
                <a:cs typeface="Calibri"/>
              </a:rPr>
              <a:t>στο </a:t>
            </a:r>
            <a:r>
              <a:rPr dirty="0" sz="4300">
                <a:latin typeface="Calibri"/>
                <a:cs typeface="Calibri"/>
              </a:rPr>
              <a:t>βράχο,</a:t>
            </a:r>
            <a:r>
              <a:rPr dirty="0" sz="4300" spc="-9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και</a:t>
            </a:r>
            <a:r>
              <a:rPr dirty="0" sz="4300" spc="-9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μία</a:t>
            </a:r>
            <a:r>
              <a:rPr dirty="0" sz="4300" spc="-9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κεντρική</a:t>
            </a:r>
            <a:r>
              <a:rPr dirty="0" sz="4300" spc="-11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είσοδο</a:t>
            </a:r>
            <a:r>
              <a:rPr dirty="0" sz="4300" spc="-9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που</a:t>
            </a:r>
            <a:r>
              <a:rPr dirty="0" sz="4300" spc="-9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σήμερα</a:t>
            </a:r>
            <a:r>
              <a:rPr dirty="0" sz="4300" spc="-8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είναι</a:t>
            </a:r>
            <a:r>
              <a:rPr dirty="0" sz="4300" spc="-9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η</a:t>
            </a:r>
            <a:r>
              <a:rPr dirty="0" sz="4300" spc="-8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Ωραία</a:t>
            </a:r>
            <a:r>
              <a:rPr dirty="0" sz="4300" spc="-90">
                <a:latin typeface="Calibri"/>
                <a:cs typeface="Calibri"/>
              </a:rPr>
              <a:t> </a:t>
            </a:r>
            <a:r>
              <a:rPr dirty="0" sz="4300" spc="-20">
                <a:latin typeface="Calibri"/>
                <a:cs typeface="Calibri"/>
              </a:rPr>
              <a:t>Πύλη.</a:t>
            </a:r>
            <a:endParaRPr sz="4300">
              <a:latin typeface="Calibri"/>
              <a:cs typeface="Calibri"/>
            </a:endParaRPr>
          </a:p>
          <a:p>
            <a:pPr marL="12700" marR="357505">
              <a:lnSpc>
                <a:spcPct val="100000"/>
              </a:lnSpc>
              <a:spcBef>
                <a:spcPts val="5"/>
              </a:spcBef>
            </a:pPr>
            <a:r>
              <a:rPr dirty="0" sz="4300">
                <a:latin typeface="Calibri"/>
                <a:cs typeface="Calibri"/>
              </a:rPr>
              <a:t>Κατά</a:t>
            </a:r>
            <a:r>
              <a:rPr dirty="0" sz="4300" spc="-14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τη</a:t>
            </a:r>
            <a:r>
              <a:rPr dirty="0" sz="4300" spc="-13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βυζαντινή</a:t>
            </a:r>
            <a:r>
              <a:rPr dirty="0" sz="4300" spc="-12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εποχή,</a:t>
            </a:r>
            <a:r>
              <a:rPr dirty="0" sz="4300" spc="-114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αγιογραφίες</a:t>
            </a:r>
            <a:r>
              <a:rPr dirty="0" sz="4300" spc="-125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διακόσμησαν</a:t>
            </a:r>
            <a:r>
              <a:rPr dirty="0" sz="4300" spc="-11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τη</a:t>
            </a:r>
            <a:r>
              <a:rPr dirty="0" sz="4300" spc="-13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βραχώδη </a:t>
            </a:r>
            <a:r>
              <a:rPr dirty="0" sz="4300">
                <a:latin typeface="Calibri"/>
                <a:cs typeface="Calibri"/>
              </a:rPr>
              <a:t>επιφάνεια</a:t>
            </a:r>
            <a:r>
              <a:rPr dirty="0" sz="4300" spc="-5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του</a:t>
            </a:r>
            <a:r>
              <a:rPr dirty="0" sz="4300" spc="-45">
                <a:latin typeface="Calibri"/>
                <a:cs typeface="Calibri"/>
              </a:rPr>
              <a:t> </a:t>
            </a:r>
            <a:r>
              <a:rPr dirty="0" sz="4300" spc="-20">
                <a:latin typeface="Calibri"/>
                <a:cs typeface="Calibri"/>
              </a:rPr>
              <a:t>εσωτερικού</a:t>
            </a:r>
            <a:r>
              <a:rPr dirty="0" sz="4300" spc="-2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της,</a:t>
            </a:r>
            <a:r>
              <a:rPr dirty="0" sz="4300" spc="-4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από</a:t>
            </a:r>
            <a:r>
              <a:rPr dirty="0" sz="4300" spc="-5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τις</a:t>
            </a:r>
            <a:r>
              <a:rPr dirty="0" sz="4300" spc="-4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οποίες</a:t>
            </a:r>
            <a:r>
              <a:rPr dirty="0" sz="4300" spc="-45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ορισμένες</a:t>
            </a:r>
            <a:endParaRPr sz="4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4300">
                <a:latin typeface="Calibri"/>
                <a:cs typeface="Calibri"/>
              </a:rPr>
              <a:t>διασώζονται</a:t>
            </a:r>
            <a:r>
              <a:rPr dirty="0" sz="4300" spc="-9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μέχρι</a:t>
            </a:r>
            <a:r>
              <a:rPr dirty="0" sz="4300" spc="-9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τις</a:t>
            </a:r>
            <a:r>
              <a:rPr dirty="0" sz="4300" spc="-9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μέρες</a:t>
            </a:r>
            <a:r>
              <a:rPr dirty="0" sz="4300" spc="-90">
                <a:latin typeface="Calibri"/>
                <a:cs typeface="Calibri"/>
              </a:rPr>
              <a:t> </a:t>
            </a:r>
            <a:r>
              <a:rPr dirty="0" sz="4300" spc="-20">
                <a:latin typeface="Calibri"/>
                <a:cs typeface="Calibri"/>
              </a:rPr>
              <a:t>μας.</a:t>
            </a:r>
            <a:endParaRPr sz="4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571500"/>
            <a:ext cx="18288000" cy="9144000"/>
            <a:chOff x="0" y="571500"/>
            <a:chExt cx="18288000" cy="9144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71500"/>
              <a:ext cx="18288000" cy="9144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5280" y="1471167"/>
              <a:ext cx="12792456" cy="719569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98983"/>
            <a:ext cx="18288000" cy="9144000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7567041" y="965073"/>
            <a:ext cx="9773285" cy="85451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346710">
              <a:lnSpc>
                <a:spcPct val="100000"/>
              </a:lnSpc>
              <a:spcBef>
                <a:spcPts val="95"/>
              </a:spcBef>
            </a:pPr>
            <a:r>
              <a:rPr dirty="0" sz="4300">
                <a:latin typeface="Calibri"/>
                <a:cs typeface="Calibri"/>
              </a:rPr>
              <a:t>Στα</a:t>
            </a:r>
            <a:r>
              <a:rPr dirty="0" sz="4300" spc="-8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χρόνια</a:t>
            </a:r>
            <a:r>
              <a:rPr dirty="0" sz="4300" spc="-7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της</a:t>
            </a:r>
            <a:r>
              <a:rPr dirty="0" sz="4300" spc="-60">
                <a:latin typeface="Calibri"/>
                <a:cs typeface="Calibri"/>
              </a:rPr>
              <a:t> </a:t>
            </a:r>
            <a:r>
              <a:rPr dirty="0" sz="4300" spc="-35">
                <a:latin typeface="Calibri"/>
                <a:cs typeface="Calibri"/>
              </a:rPr>
              <a:t>Τουρκοκρατίας,</a:t>
            </a:r>
            <a:r>
              <a:rPr dirty="0" sz="4300" spc="-6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η</a:t>
            </a:r>
            <a:r>
              <a:rPr dirty="0" sz="4300" spc="-7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εκκλησία </a:t>
            </a:r>
            <a:r>
              <a:rPr dirty="0" sz="4300" spc="-20">
                <a:latin typeface="Calibri"/>
                <a:cs typeface="Calibri"/>
              </a:rPr>
              <a:t>εγκαταλείφθηκε</a:t>
            </a:r>
            <a:r>
              <a:rPr dirty="0" sz="4300" spc="-15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και</a:t>
            </a:r>
            <a:r>
              <a:rPr dirty="0" sz="4300" spc="-175">
                <a:latin typeface="Calibri"/>
                <a:cs typeface="Calibri"/>
              </a:rPr>
              <a:t> </a:t>
            </a:r>
            <a:r>
              <a:rPr dirty="0" sz="4300" spc="-20">
                <a:latin typeface="Calibri"/>
                <a:cs typeface="Calibri"/>
              </a:rPr>
              <a:t>ξεχάστηκε,</a:t>
            </a:r>
            <a:r>
              <a:rPr dirty="0" sz="4300" spc="-165">
                <a:latin typeface="Calibri"/>
                <a:cs typeface="Calibri"/>
              </a:rPr>
              <a:t> </a:t>
            </a:r>
            <a:r>
              <a:rPr dirty="0" sz="4300" spc="-25">
                <a:latin typeface="Calibri"/>
                <a:cs typeface="Calibri"/>
              </a:rPr>
              <a:t>με</a:t>
            </a:r>
            <a:endParaRPr sz="4300">
              <a:latin typeface="Calibri"/>
              <a:cs typeface="Calibri"/>
            </a:endParaRPr>
          </a:p>
          <a:p>
            <a:pPr marL="12700" marR="274955">
              <a:lnSpc>
                <a:spcPct val="100000"/>
              </a:lnSpc>
              <a:tabLst>
                <a:tab pos="2620010" algn="l"/>
              </a:tabLst>
            </a:pPr>
            <a:r>
              <a:rPr dirty="0" sz="4300" spc="-10">
                <a:latin typeface="Calibri"/>
                <a:cs typeface="Calibri"/>
              </a:rPr>
              <a:t>αποτέλεσμα</a:t>
            </a:r>
            <a:r>
              <a:rPr dirty="0" sz="4300" spc="-12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να</a:t>
            </a:r>
            <a:r>
              <a:rPr dirty="0" sz="4300" spc="-110">
                <a:latin typeface="Calibri"/>
                <a:cs typeface="Calibri"/>
              </a:rPr>
              <a:t> </a:t>
            </a:r>
            <a:r>
              <a:rPr dirty="0" sz="4300" spc="-20">
                <a:latin typeface="Calibri"/>
                <a:cs typeface="Calibri"/>
              </a:rPr>
              <a:t>καλυφθεί</a:t>
            </a:r>
            <a:r>
              <a:rPr dirty="0" sz="4300" spc="-11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από</a:t>
            </a:r>
            <a:r>
              <a:rPr dirty="0" sz="4300" spc="-11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την</a:t>
            </a:r>
            <a:r>
              <a:rPr dirty="0" sz="4300" spc="-95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πυκνή βλάστηση.</a:t>
            </a:r>
            <a:r>
              <a:rPr dirty="0" sz="4300">
                <a:latin typeface="Calibri"/>
                <a:cs typeface="Calibri"/>
              </a:rPr>
              <a:t>	</a:t>
            </a:r>
            <a:r>
              <a:rPr dirty="0" sz="4300" spc="-170">
                <a:latin typeface="Calibri"/>
                <a:cs typeface="Calibri"/>
              </a:rPr>
              <a:t>Το</a:t>
            </a:r>
            <a:r>
              <a:rPr dirty="0" sz="4300" spc="-7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1915</a:t>
            </a:r>
            <a:r>
              <a:rPr dirty="0" sz="4300" spc="-6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η</a:t>
            </a:r>
            <a:r>
              <a:rPr dirty="0" sz="4300" spc="-6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κ.Παζώνη,</a:t>
            </a:r>
            <a:r>
              <a:rPr dirty="0" sz="4300" spc="-6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κάτοικος </a:t>
            </a:r>
            <a:r>
              <a:rPr dirty="0" sz="4300">
                <a:latin typeface="Calibri"/>
                <a:cs typeface="Calibri"/>
              </a:rPr>
              <a:t>του</a:t>
            </a:r>
            <a:r>
              <a:rPr dirty="0" sz="4300" spc="-16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Σιδηροκάστρου,</a:t>
            </a:r>
            <a:r>
              <a:rPr dirty="0" sz="4300" spc="-13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εντόπισε</a:t>
            </a:r>
            <a:r>
              <a:rPr dirty="0" sz="4300" spc="-13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την</a:t>
            </a:r>
            <a:r>
              <a:rPr dirty="0" sz="4300" spc="-14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είσοδο, </a:t>
            </a:r>
            <a:r>
              <a:rPr dirty="0" sz="4300">
                <a:latin typeface="Calibri"/>
                <a:cs typeface="Calibri"/>
              </a:rPr>
              <a:t>μπήκε</a:t>
            </a:r>
            <a:r>
              <a:rPr dirty="0" sz="4300" spc="-11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στο</a:t>
            </a:r>
            <a:r>
              <a:rPr dirty="0" sz="4300" spc="-110">
                <a:latin typeface="Calibri"/>
                <a:cs typeface="Calibri"/>
              </a:rPr>
              <a:t> </a:t>
            </a:r>
            <a:r>
              <a:rPr dirty="0" sz="4300" spc="-20">
                <a:latin typeface="Calibri"/>
                <a:cs typeface="Calibri"/>
              </a:rPr>
              <a:t>εσωτερικό</a:t>
            </a:r>
            <a:r>
              <a:rPr dirty="0" sz="4300" spc="-9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και</a:t>
            </a:r>
            <a:r>
              <a:rPr dirty="0" sz="4300" spc="-11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εντυπωσιασμένη </a:t>
            </a:r>
            <a:r>
              <a:rPr dirty="0" sz="4300">
                <a:latin typeface="Calibri"/>
                <a:cs typeface="Calibri"/>
              </a:rPr>
              <a:t>ενημέρωσε</a:t>
            </a:r>
            <a:r>
              <a:rPr dirty="0" sz="4300" spc="-9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τον</a:t>
            </a:r>
            <a:r>
              <a:rPr dirty="0" sz="4300" spc="-120">
                <a:latin typeface="Calibri"/>
                <a:cs typeface="Calibri"/>
              </a:rPr>
              <a:t> </a:t>
            </a:r>
            <a:r>
              <a:rPr dirty="0" sz="4300" spc="-20">
                <a:latin typeface="Calibri"/>
                <a:cs typeface="Calibri"/>
              </a:rPr>
              <a:t>μητροπολίτη</a:t>
            </a:r>
            <a:r>
              <a:rPr dirty="0" sz="4300" spc="-14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Παρθένιο,</a:t>
            </a:r>
            <a:endParaRPr sz="4300">
              <a:latin typeface="Calibri"/>
              <a:cs typeface="Calibri"/>
            </a:endParaRPr>
          </a:p>
          <a:p>
            <a:pPr marL="12700" marR="1621155">
              <a:lnSpc>
                <a:spcPct val="100000"/>
              </a:lnSpc>
              <a:spcBef>
                <a:spcPts val="5"/>
              </a:spcBef>
            </a:pPr>
            <a:r>
              <a:rPr dirty="0" sz="4300">
                <a:latin typeface="Calibri"/>
                <a:cs typeface="Calibri"/>
              </a:rPr>
              <a:t>που</a:t>
            </a:r>
            <a:r>
              <a:rPr dirty="0" sz="4300" spc="-14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καθάρισε</a:t>
            </a:r>
            <a:r>
              <a:rPr dirty="0" sz="4300" spc="-9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το</a:t>
            </a:r>
            <a:r>
              <a:rPr dirty="0" sz="4300" spc="-12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χώρο</a:t>
            </a:r>
            <a:r>
              <a:rPr dirty="0" sz="4300" spc="-12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και</a:t>
            </a:r>
            <a:r>
              <a:rPr dirty="0" sz="4300" spc="-13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τέλεσε</a:t>
            </a:r>
            <a:r>
              <a:rPr dirty="0" sz="4300" spc="-120">
                <a:latin typeface="Calibri"/>
                <a:cs typeface="Calibri"/>
              </a:rPr>
              <a:t> </a:t>
            </a:r>
            <a:r>
              <a:rPr dirty="0" sz="4300" spc="-25">
                <a:latin typeface="Calibri"/>
                <a:cs typeface="Calibri"/>
              </a:rPr>
              <a:t>με </a:t>
            </a:r>
            <a:r>
              <a:rPr dirty="0" sz="4300" spc="-20">
                <a:latin typeface="Calibri"/>
                <a:cs typeface="Calibri"/>
              </a:rPr>
              <a:t>ευλάβεια</a:t>
            </a:r>
            <a:r>
              <a:rPr dirty="0" sz="4300" spc="-15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την</a:t>
            </a:r>
            <a:r>
              <a:rPr dirty="0" sz="4300" spc="-14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πρώτη</a:t>
            </a:r>
            <a:r>
              <a:rPr dirty="0" sz="4300" spc="-140">
                <a:latin typeface="Calibri"/>
                <a:cs typeface="Calibri"/>
              </a:rPr>
              <a:t> </a:t>
            </a:r>
            <a:r>
              <a:rPr dirty="0" sz="4300" spc="-20">
                <a:latin typeface="Calibri"/>
                <a:cs typeface="Calibri"/>
              </a:rPr>
              <a:t>Θεία</a:t>
            </a:r>
            <a:endParaRPr sz="4300">
              <a:latin typeface="Calibri"/>
              <a:cs typeface="Calibri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4300">
                <a:latin typeface="Calibri"/>
                <a:cs typeface="Calibri"/>
              </a:rPr>
              <a:t>Λειτουργία.</a:t>
            </a:r>
            <a:r>
              <a:rPr dirty="0" sz="4300" spc="74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Μετά</a:t>
            </a:r>
            <a:r>
              <a:rPr dirty="0" sz="4300" spc="-12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το</a:t>
            </a:r>
            <a:r>
              <a:rPr dirty="0" sz="4300" spc="-12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1916,</a:t>
            </a:r>
            <a:r>
              <a:rPr dirty="0" sz="4300" spc="-10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Μελενίκιοι</a:t>
            </a:r>
            <a:r>
              <a:rPr dirty="0" sz="4300" spc="-130">
                <a:latin typeface="Calibri"/>
                <a:cs typeface="Calibri"/>
              </a:rPr>
              <a:t> </a:t>
            </a:r>
            <a:r>
              <a:rPr dirty="0" sz="4300" spc="-25">
                <a:latin typeface="Calibri"/>
                <a:cs typeface="Calibri"/>
              </a:rPr>
              <a:t>που </a:t>
            </a:r>
            <a:r>
              <a:rPr dirty="0" sz="4300" spc="-30">
                <a:latin typeface="Calibri"/>
                <a:cs typeface="Calibri"/>
              </a:rPr>
              <a:t>εγκαταστάθηκαν</a:t>
            </a:r>
            <a:r>
              <a:rPr dirty="0" sz="4300" spc="-7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μόνιμα</a:t>
            </a:r>
            <a:r>
              <a:rPr dirty="0" sz="4300" spc="-10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στο</a:t>
            </a:r>
            <a:r>
              <a:rPr dirty="0" sz="4300" spc="-9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Σιδηρόκαστρο, τοποθέτησαν</a:t>
            </a:r>
            <a:r>
              <a:rPr dirty="0" sz="4300" spc="-14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στην</a:t>
            </a:r>
            <a:r>
              <a:rPr dirty="0" sz="4300" spc="-14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εκκλησία</a:t>
            </a:r>
            <a:r>
              <a:rPr dirty="0" sz="4300" spc="-15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την</a:t>
            </a:r>
            <a:r>
              <a:rPr dirty="0" sz="4300" spc="-14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εικόνα</a:t>
            </a:r>
            <a:r>
              <a:rPr dirty="0" sz="4300" spc="-145">
                <a:latin typeface="Calibri"/>
                <a:cs typeface="Calibri"/>
              </a:rPr>
              <a:t> </a:t>
            </a:r>
            <a:r>
              <a:rPr dirty="0" sz="4300" spc="-25">
                <a:latin typeface="Calibri"/>
                <a:cs typeface="Calibri"/>
              </a:rPr>
              <a:t>της </a:t>
            </a:r>
            <a:r>
              <a:rPr dirty="0" sz="4300">
                <a:latin typeface="Calibri"/>
                <a:cs typeface="Calibri"/>
              </a:rPr>
              <a:t>Αγίας</a:t>
            </a:r>
            <a:r>
              <a:rPr dirty="0" sz="4300" spc="-10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Ζώνης.</a:t>
            </a:r>
            <a:endParaRPr sz="43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5191" y="1363091"/>
            <a:ext cx="5836792" cy="712876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62800" y="1257261"/>
            <a:ext cx="10058400" cy="8323833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196441" y="564235"/>
            <a:ext cx="5606415" cy="79514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295910" marR="192405">
              <a:lnSpc>
                <a:spcPct val="125000"/>
              </a:lnSpc>
              <a:spcBef>
                <a:spcPts val="100"/>
              </a:spcBef>
            </a:pPr>
            <a:r>
              <a:rPr dirty="0" sz="3200">
                <a:latin typeface="Calibri"/>
                <a:cs typeface="Calibri"/>
              </a:rPr>
              <a:t>«Η</a:t>
            </a:r>
            <a:r>
              <a:rPr dirty="0" sz="3200" spc="-55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πρώτη</a:t>
            </a:r>
            <a:r>
              <a:rPr dirty="0" sz="3200" spc="-55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μας</a:t>
            </a:r>
            <a:r>
              <a:rPr dirty="0" sz="3200" spc="-40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εμπειρία</a:t>
            </a:r>
            <a:r>
              <a:rPr dirty="0" sz="3200" spc="-65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ήταν</a:t>
            </a:r>
            <a:r>
              <a:rPr dirty="0" sz="3200" spc="-40">
                <a:latin typeface="Calibri"/>
                <a:cs typeface="Calibri"/>
              </a:rPr>
              <a:t> </a:t>
            </a:r>
            <a:r>
              <a:rPr dirty="0" sz="3200" spc="-50">
                <a:latin typeface="Calibri"/>
                <a:cs typeface="Calibri"/>
              </a:rPr>
              <a:t>η </a:t>
            </a:r>
            <a:r>
              <a:rPr dirty="0" sz="3200">
                <a:latin typeface="Calibri"/>
                <a:cs typeface="Calibri"/>
              </a:rPr>
              <a:t>επίσκεψη</a:t>
            </a:r>
            <a:r>
              <a:rPr dirty="0" sz="3200" spc="-100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στην</a:t>
            </a:r>
            <a:r>
              <a:rPr dirty="0" sz="3200" spc="-70">
                <a:latin typeface="Calibri"/>
                <a:cs typeface="Calibri"/>
              </a:rPr>
              <a:t> </a:t>
            </a:r>
            <a:r>
              <a:rPr dirty="0" sz="3200" b="1">
                <a:latin typeface="Calibri"/>
                <a:cs typeface="Calibri"/>
              </a:rPr>
              <a:t>Ιερά</a:t>
            </a:r>
            <a:r>
              <a:rPr dirty="0" sz="3200" spc="-70" b="1">
                <a:latin typeface="Calibri"/>
                <a:cs typeface="Calibri"/>
              </a:rPr>
              <a:t> </a:t>
            </a:r>
            <a:r>
              <a:rPr dirty="0" sz="3200" spc="-20" b="1">
                <a:latin typeface="Calibri"/>
                <a:cs typeface="Calibri"/>
              </a:rPr>
              <a:t>Μονή</a:t>
            </a:r>
            <a:endParaRPr sz="3200">
              <a:latin typeface="Calibri"/>
              <a:cs typeface="Calibri"/>
            </a:endParaRPr>
          </a:p>
          <a:p>
            <a:pPr algn="ctr" marL="24765" marR="17145" indent="2540">
              <a:lnSpc>
                <a:spcPct val="125000"/>
              </a:lnSpc>
            </a:pPr>
            <a:r>
              <a:rPr dirty="0" sz="3200" spc="-10" b="1">
                <a:latin typeface="Calibri"/>
                <a:cs typeface="Calibri"/>
              </a:rPr>
              <a:t>Βλατάδων</a:t>
            </a:r>
            <a:r>
              <a:rPr dirty="0" sz="3200" spc="-95" b="1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και</a:t>
            </a:r>
            <a:r>
              <a:rPr dirty="0" sz="3200" spc="-80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στο</a:t>
            </a:r>
            <a:r>
              <a:rPr dirty="0" sz="3200" spc="-70">
                <a:latin typeface="Calibri"/>
                <a:cs typeface="Calibri"/>
              </a:rPr>
              <a:t> </a:t>
            </a:r>
            <a:r>
              <a:rPr dirty="0" sz="3200" spc="-10">
                <a:latin typeface="Calibri"/>
                <a:cs typeface="Calibri"/>
              </a:rPr>
              <a:t>Πατριαρχικό </a:t>
            </a:r>
            <a:r>
              <a:rPr dirty="0" sz="3200">
                <a:latin typeface="Calibri"/>
                <a:cs typeface="Calibri"/>
              </a:rPr>
              <a:t>Ίδρυμα</a:t>
            </a:r>
            <a:r>
              <a:rPr dirty="0" sz="3200" spc="-105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Πατερικών</a:t>
            </a:r>
            <a:r>
              <a:rPr dirty="0" sz="3200" spc="-90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Μελετών.</a:t>
            </a:r>
            <a:r>
              <a:rPr dirty="0" sz="3200" spc="-80">
                <a:latin typeface="Calibri"/>
                <a:cs typeface="Calibri"/>
              </a:rPr>
              <a:t> </a:t>
            </a:r>
            <a:r>
              <a:rPr dirty="0" sz="3200" spc="-20">
                <a:latin typeface="Calibri"/>
                <a:cs typeface="Calibri"/>
              </a:rPr>
              <a:t>Εκεί </a:t>
            </a:r>
            <a:r>
              <a:rPr dirty="0" sz="3200">
                <a:latin typeface="Calibri"/>
                <a:cs typeface="Calibri"/>
              </a:rPr>
              <a:t>είδαμε</a:t>
            </a:r>
            <a:r>
              <a:rPr dirty="0" sz="3200" spc="-95">
                <a:latin typeface="Calibri"/>
                <a:cs typeface="Calibri"/>
              </a:rPr>
              <a:t> </a:t>
            </a:r>
            <a:r>
              <a:rPr dirty="0" sz="3200" spc="-10">
                <a:latin typeface="Calibri"/>
                <a:cs typeface="Calibri"/>
              </a:rPr>
              <a:t>θρησκευτικά</a:t>
            </a:r>
            <a:r>
              <a:rPr dirty="0" sz="3200" spc="-65">
                <a:latin typeface="Calibri"/>
                <a:cs typeface="Calibri"/>
              </a:rPr>
              <a:t> </a:t>
            </a:r>
            <a:r>
              <a:rPr dirty="0" sz="3200" spc="-10">
                <a:latin typeface="Calibri"/>
                <a:cs typeface="Calibri"/>
              </a:rPr>
              <a:t>κειμήλια,</a:t>
            </a:r>
            <a:endParaRPr sz="3200">
              <a:latin typeface="Calibri"/>
              <a:cs typeface="Calibri"/>
            </a:endParaRPr>
          </a:p>
          <a:p>
            <a:pPr algn="ctr" marL="59690" marR="48260">
              <a:lnSpc>
                <a:spcPct val="125000"/>
              </a:lnSpc>
            </a:pPr>
            <a:r>
              <a:rPr dirty="0" sz="3200">
                <a:latin typeface="Calibri"/>
                <a:cs typeface="Calibri"/>
              </a:rPr>
              <a:t>αλλά</a:t>
            </a:r>
            <a:r>
              <a:rPr dirty="0" sz="3200" spc="-80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ήρθαμε</a:t>
            </a:r>
            <a:r>
              <a:rPr dirty="0" sz="3200" spc="-40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και</a:t>
            </a:r>
            <a:r>
              <a:rPr dirty="0" sz="3200" spc="-50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σε</a:t>
            </a:r>
            <a:r>
              <a:rPr dirty="0" sz="3200" spc="-40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επαφή</a:t>
            </a:r>
            <a:r>
              <a:rPr dirty="0" sz="3200" spc="-45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με</a:t>
            </a:r>
            <a:r>
              <a:rPr dirty="0" sz="3200" spc="-40">
                <a:latin typeface="Calibri"/>
                <a:cs typeface="Calibri"/>
              </a:rPr>
              <a:t> </a:t>
            </a:r>
            <a:r>
              <a:rPr dirty="0" sz="3200" spc="-25">
                <a:latin typeface="Calibri"/>
                <a:cs typeface="Calibri"/>
              </a:rPr>
              <a:t>τη </a:t>
            </a:r>
            <a:r>
              <a:rPr dirty="0" sz="3200">
                <a:latin typeface="Calibri"/>
                <a:cs typeface="Calibri"/>
              </a:rPr>
              <a:t>φύση</a:t>
            </a:r>
            <a:r>
              <a:rPr dirty="0" sz="3200" spc="-45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γύρω</a:t>
            </a:r>
            <a:r>
              <a:rPr dirty="0" sz="3200" spc="-70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μας</a:t>
            </a:r>
            <a:r>
              <a:rPr dirty="0" sz="3200" spc="-40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με</a:t>
            </a:r>
            <a:r>
              <a:rPr dirty="0" sz="3200" spc="-40">
                <a:latin typeface="Calibri"/>
                <a:cs typeface="Calibri"/>
              </a:rPr>
              <a:t> </a:t>
            </a:r>
            <a:r>
              <a:rPr dirty="0" sz="3200" spc="-25">
                <a:latin typeface="Calibri"/>
                <a:cs typeface="Calibri"/>
              </a:rPr>
              <a:t>την </a:t>
            </a:r>
            <a:r>
              <a:rPr dirty="0" sz="3200" spc="-10">
                <a:latin typeface="Calibri"/>
                <a:cs typeface="Calibri"/>
              </a:rPr>
              <a:t>καθοδήγηση</a:t>
            </a:r>
            <a:r>
              <a:rPr dirty="0" sz="3200" spc="-65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της</a:t>
            </a:r>
            <a:r>
              <a:rPr dirty="0" sz="3200" spc="-50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κ.</a:t>
            </a:r>
            <a:r>
              <a:rPr dirty="0" sz="3200" spc="-60">
                <a:latin typeface="Calibri"/>
                <a:cs typeface="Calibri"/>
              </a:rPr>
              <a:t> </a:t>
            </a:r>
            <a:r>
              <a:rPr dirty="0" sz="3200" spc="-10">
                <a:latin typeface="Calibri"/>
                <a:cs typeface="Calibri"/>
              </a:rPr>
              <a:t>Κλιάρη.</a:t>
            </a:r>
            <a:endParaRPr sz="3200">
              <a:latin typeface="Calibri"/>
              <a:cs typeface="Calibri"/>
            </a:endParaRPr>
          </a:p>
          <a:p>
            <a:pPr algn="ctr" marL="561340" marR="553085">
              <a:lnSpc>
                <a:spcPct val="125000"/>
              </a:lnSpc>
            </a:pPr>
            <a:r>
              <a:rPr dirty="0" sz="3200">
                <a:latin typeface="Calibri"/>
                <a:cs typeface="Calibri"/>
              </a:rPr>
              <a:t>Νιώσαμε</a:t>
            </a:r>
            <a:r>
              <a:rPr dirty="0" sz="3200" spc="-70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ότι</a:t>
            </a:r>
            <a:r>
              <a:rPr dirty="0" sz="3200" spc="-55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η</a:t>
            </a:r>
            <a:r>
              <a:rPr dirty="0" sz="3200" spc="-55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γνώση</a:t>
            </a:r>
            <a:r>
              <a:rPr dirty="0" sz="3200" spc="-45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και</a:t>
            </a:r>
            <a:r>
              <a:rPr dirty="0" sz="3200" spc="-50">
                <a:latin typeface="Calibri"/>
                <a:cs typeface="Calibri"/>
              </a:rPr>
              <a:t> η </a:t>
            </a:r>
            <a:r>
              <a:rPr dirty="0" sz="3200">
                <a:latin typeface="Calibri"/>
                <a:cs typeface="Calibri"/>
              </a:rPr>
              <a:t>παράδοση</a:t>
            </a:r>
            <a:r>
              <a:rPr dirty="0" sz="3200" spc="-125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είναι</a:t>
            </a:r>
            <a:r>
              <a:rPr dirty="0" sz="3200" spc="-105">
                <a:latin typeface="Calibri"/>
                <a:cs typeface="Calibri"/>
              </a:rPr>
              <a:t> </a:t>
            </a:r>
            <a:r>
              <a:rPr dirty="0" sz="3200" spc="-10">
                <a:latin typeface="Calibri"/>
                <a:cs typeface="Calibri"/>
              </a:rPr>
              <a:t>άρρηκτα</a:t>
            </a:r>
            <a:endParaRPr sz="3200">
              <a:latin typeface="Calibri"/>
              <a:cs typeface="Calibri"/>
            </a:endParaRPr>
          </a:p>
          <a:p>
            <a:pPr algn="ctr" marL="12065" marR="5080">
              <a:lnSpc>
                <a:spcPct val="125000"/>
              </a:lnSpc>
            </a:pPr>
            <a:r>
              <a:rPr dirty="0" sz="3200">
                <a:latin typeface="Calibri"/>
                <a:cs typeface="Calibri"/>
              </a:rPr>
              <a:t>συνδεδεμένες</a:t>
            </a:r>
            <a:r>
              <a:rPr dirty="0" sz="3200" spc="-110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με</a:t>
            </a:r>
            <a:r>
              <a:rPr dirty="0" sz="3200" spc="-75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τη</a:t>
            </a:r>
            <a:r>
              <a:rPr dirty="0" sz="3200" spc="-75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φύση</a:t>
            </a:r>
            <a:r>
              <a:rPr dirty="0" sz="3200" spc="-75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και</a:t>
            </a:r>
            <a:r>
              <a:rPr dirty="0" sz="3200" spc="-80">
                <a:latin typeface="Calibri"/>
                <a:cs typeface="Calibri"/>
              </a:rPr>
              <a:t> </a:t>
            </a:r>
            <a:r>
              <a:rPr dirty="0" sz="3200" spc="-25">
                <a:latin typeface="Calibri"/>
                <a:cs typeface="Calibri"/>
              </a:rPr>
              <a:t>την </a:t>
            </a:r>
            <a:r>
              <a:rPr dirty="0" sz="3200">
                <a:latin typeface="Calibri"/>
                <a:cs typeface="Calibri"/>
              </a:rPr>
              <a:t>πίστη</a:t>
            </a:r>
            <a:r>
              <a:rPr dirty="0" sz="3200" spc="-35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μας.</a:t>
            </a:r>
            <a:r>
              <a:rPr dirty="0" sz="3200" spc="-35">
                <a:latin typeface="Calibri"/>
                <a:cs typeface="Calibri"/>
              </a:rPr>
              <a:t> </a:t>
            </a:r>
            <a:r>
              <a:rPr dirty="0" sz="3200" spc="-10">
                <a:latin typeface="Calibri"/>
                <a:cs typeface="Calibri"/>
              </a:rPr>
              <a:t>Ενθουσιαστήκαμε</a:t>
            </a:r>
            <a:r>
              <a:rPr dirty="0" sz="3200" spc="-40">
                <a:latin typeface="Calibri"/>
                <a:cs typeface="Calibri"/>
              </a:rPr>
              <a:t> </a:t>
            </a:r>
            <a:r>
              <a:rPr dirty="0" sz="3200" spc="-25">
                <a:latin typeface="Calibri"/>
                <a:cs typeface="Calibri"/>
              </a:rPr>
              <a:t>για </a:t>
            </a:r>
            <a:r>
              <a:rPr dirty="0" sz="3200">
                <a:latin typeface="Calibri"/>
                <a:cs typeface="Calibri"/>
              </a:rPr>
              <a:t>όσα</a:t>
            </a:r>
            <a:r>
              <a:rPr dirty="0" sz="3200" spc="-30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θα</a:t>
            </a:r>
            <a:r>
              <a:rPr dirty="0" sz="3200" spc="-10">
                <a:latin typeface="Calibri"/>
                <a:cs typeface="Calibri"/>
              </a:rPr>
              <a:t> ακολουθούσαν!!!»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606996"/>
            <a:ext cx="18288000" cy="9144000"/>
            <a:chOff x="0" y="606996"/>
            <a:chExt cx="18288000" cy="9144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06996"/>
              <a:ext cx="18288000" cy="9144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31849" y="1579117"/>
              <a:ext cx="8820277" cy="7204456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11167618" y="1397253"/>
            <a:ext cx="5883275" cy="72345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188595">
              <a:lnSpc>
                <a:spcPct val="100000"/>
              </a:lnSpc>
              <a:spcBef>
                <a:spcPts val="95"/>
              </a:spcBef>
            </a:pPr>
            <a:r>
              <a:rPr dirty="0" sz="4300">
                <a:latin typeface="Calibri"/>
                <a:cs typeface="Calibri"/>
              </a:rPr>
              <a:t>Τη</a:t>
            </a:r>
            <a:r>
              <a:rPr dirty="0" sz="4300" spc="-125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σημερινή</a:t>
            </a:r>
            <a:r>
              <a:rPr dirty="0" sz="4300" spc="-10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της</a:t>
            </a:r>
            <a:r>
              <a:rPr dirty="0" sz="4300" spc="-114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μορφή</a:t>
            </a:r>
            <a:r>
              <a:rPr dirty="0" sz="4300" spc="-120">
                <a:latin typeface="Calibri"/>
                <a:cs typeface="Calibri"/>
              </a:rPr>
              <a:t> </a:t>
            </a:r>
            <a:r>
              <a:rPr dirty="0" sz="4300" spc="-50">
                <a:latin typeface="Calibri"/>
                <a:cs typeface="Calibri"/>
              </a:rPr>
              <a:t>η </a:t>
            </a:r>
            <a:r>
              <a:rPr dirty="0" sz="4300">
                <a:latin typeface="Calibri"/>
                <a:cs typeface="Calibri"/>
              </a:rPr>
              <a:t>εκκλησία</a:t>
            </a:r>
            <a:r>
              <a:rPr dirty="0" sz="4300" spc="-13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την</a:t>
            </a:r>
            <a:r>
              <a:rPr dirty="0" sz="4300" spc="-13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πήρε</a:t>
            </a:r>
            <a:r>
              <a:rPr dirty="0" sz="4300" spc="-114">
                <a:latin typeface="Calibri"/>
                <a:cs typeface="Calibri"/>
              </a:rPr>
              <a:t> </a:t>
            </a:r>
            <a:r>
              <a:rPr dirty="0" sz="4300" spc="-25">
                <a:latin typeface="Calibri"/>
                <a:cs typeface="Calibri"/>
              </a:rPr>
              <a:t>το</a:t>
            </a:r>
            <a:endParaRPr sz="4300">
              <a:latin typeface="Calibri"/>
              <a:cs typeface="Calibri"/>
            </a:endParaRPr>
          </a:p>
          <a:p>
            <a:pPr marL="12700" marR="1928495">
              <a:lnSpc>
                <a:spcPct val="100000"/>
              </a:lnSpc>
            </a:pPr>
            <a:r>
              <a:rPr dirty="0" sz="4300">
                <a:latin typeface="Calibri"/>
                <a:cs typeface="Calibri"/>
              </a:rPr>
              <a:t>1939</a:t>
            </a:r>
            <a:r>
              <a:rPr dirty="0" sz="4300" spc="-3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όταν</a:t>
            </a:r>
            <a:r>
              <a:rPr dirty="0" sz="4300" spc="-25">
                <a:latin typeface="Calibri"/>
                <a:cs typeface="Calibri"/>
              </a:rPr>
              <a:t> με </a:t>
            </a:r>
            <a:r>
              <a:rPr dirty="0" sz="4300" spc="-10">
                <a:latin typeface="Calibri"/>
                <a:cs typeface="Calibri"/>
              </a:rPr>
              <a:t>πρωτοβουλία</a:t>
            </a:r>
            <a:r>
              <a:rPr dirty="0" sz="4300" spc="-220">
                <a:latin typeface="Calibri"/>
                <a:cs typeface="Calibri"/>
              </a:rPr>
              <a:t> </a:t>
            </a:r>
            <a:r>
              <a:rPr dirty="0" sz="4300" spc="-25">
                <a:latin typeface="Calibri"/>
                <a:cs typeface="Calibri"/>
              </a:rPr>
              <a:t>του</a:t>
            </a:r>
            <a:endParaRPr sz="43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dirty="0" sz="4300" spc="-20">
                <a:latin typeface="Calibri"/>
                <a:cs typeface="Calibri"/>
              </a:rPr>
              <a:t>μητροπολίτη</a:t>
            </a:r>
            <a:r>
              <a:rPr dirty="0" sz="4300" spc="-14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Βασιλείου,</a:t>
            </a:r>
            <a:r>
              <a:rPr dirty="0" sz="4300" spc="-95">
                <a:latin typeface="Calibri"/>
                <a:cs typeface="Calibri"/>
              </a:rPr>
              <a:t> </a:t>
            </a:r>
            <a:r>
              <a:rPr dirty="0" sz="4300" spc="-50">
                <a:latin typeface="Calibri"/>
                <a:cs typeface="Calibri"/>
              </a:rPr>
              <a:t>ο </a:t>
            </a:r>
            <a:r>
              <a:rPr dirty="0" sz="4300">
                <a:latin typeface="Calibri"/>
                <a:cs typeface="Calibri"/>
              </a:rPr>
              <a:t>ναός</a:t>
            </a:r>
            <a:r>
              <a:rPr dirty="0" sz="4300" spc="-13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επεκτάθηκε</a:t>
            </a:r>
            <a:r>
              <a:rPr dirty="0" sz="4300" spc="-10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εκτός </a:t>
            </a:r>
            <a:r>
              <a:rPr dirty="0" sz="4300">
                <a:latin typeface="Calibri"/>
                <a:cs typeface="Calibri"/>
              </a:rPr>
              <a:t>βράχου</a:t>
            </a:r>
            <a:r>
              <a:rPr dirty="0" sz="4300" spc="-8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για</a:t>
            </a:r>
            <a:r>
              <a:rPr dirty="0" sz="4300" spc="-8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να</a:t>
            </a:r>
            <a:r>
              <a:rPr dirty="0" sz="4300" spc="-8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αποτελέσει </a:t>
            </a:r>
            <a:r>
              <a:rPr dirty="0" sz="4300">
                <a:latin typeface="Calibri"/>
                <a:cs typeface="Calibri"/>
              </a:rPr>
              <a:t>από</a:t>
            </a:r>
            <a:r>
              <a:rPr dirty="0" sz="4300" spc="-5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τότε</a:t>
            </a:r>
            <a:r>
              <a:rPr dirty="0" sz="4300" spc="-5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ένα</a:t>
            </a:r>
            <a:r>
              <a:rPr dirty="0" sz="4300" spc="-5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από</a:t>
            </a:r>
            <a:r>
              <a:rPr dirty="0" sz="4300" spc="-45">
                <a:latin typeface="Calibri"/>
                <a:cs typeface="Calibri"/>
              </a:rPr>
              <a:t> </a:t>
            </a:r>
            <a:r>
              <a:rPr dirty="0" sz="4300" spc="-25">
                <a:latin typeface="Calibri"/>
                <a:cs typeface="Calibri"/>
              </a:rPr>
              <a:t>τα</a:t>
            </a:r>
            <a:endParaRPr sz="4300">
              <a:latin typeface="Calibri"/>
              <a:cs typeface="Calibri"/>
            </a:endParaRPr>
          </a:p>
          <a:p>
            <a:pPr marL="12700" marR="149860">
              <a:lnSpc>
                <a:spcPct val="100000"/>
              </a:lnSpc>
            </a:pPr>
            <a:r>
              <a:rPr dirty="0" sz="4300" spc="-10">
                <a:latin typeface="Calibri"/>
                <a:cs typeface="Calibri"/>
              </a:rPr>
              <a:t>σημαντικότερα</a:t>
            </a:r>
            <a:r>
              <a:rPr dirty="0" sz="4300" spc="-20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ορθόδοξα </a:t>
            </a:r>
            <a:r>
              <a:rPr dirty="0" sz="4300" spc="-20">
                <a:latin typeface="Calibri"/>
                <a:cs typeface="Calibri"/>
              </a:rPr>
              <a:t>προσκυνήματα</a:t>
            </a:r>
            <a:r>
              <a:rPr dirty="0" sz="4300" spc="-135">
                <a:latin typeface="Calibri"/>
                <a:cs typeface="Calibri"/>
              </a:rPr>
              <a:t> </a:t>
            </a:r>
            <a:r>
              <a:rPr dirty="0" sz="4300" spc="-25">
                <a:latin typeface="Calibri"/>
                <a:cs typeface="Calibri"/>
              </a:rPr>
              <a:t>της</a:t>
            </a:r>
            <a:endParaRPr sz="4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4300">
                <a:latin typeface="Calibri"/>
                <a:cs typeface="Calibri"/>
              </a:rPr>
              <a:t>περιοχής</a:t>
            </a:r>
            <a:r>
              <a:rPr dirty="0" sz="4300" spc="-160">
                <a:latin typeface="Calibri"/>
                <a:cs typeface="Calibri"/>
              </a:rPr>
              <a:t> </a:t>
            </a:r>
            <a:r>
              <a:rPr dirty="0" sz="4300" spc="-20">
                <a:latin typeface="Calibri"/>
                <a:cs typeface="Calibri"/>
              </a:rPr>
              <a:t>μας.</a:t>
            </a:r>
            <a:endParaRPr sz="4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71500"/>
            <a:ext cx="18288000" cy="9144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70175" y="1937385"/>
            <a:ext cx="12491720" cy="199136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4300"/>
              <a:t>Επόμενη</a:t>
            </a:r>
            <a:r>
              <a:rPr dirty="0" sz="4300" spc="-145"/>
              <a:t> </a:t>
            </a:r>
            <a:r>
              <a:rPr dirty="0" sz="4300"/>
              <a:t>επίσκεψη</a:t>
            </a:r>
            <a:r>
              <a:rPr dirty="0" sz="4300" spc="-125"/>
              <a:t> </a:t>
            </a:r>
            <a:r>
              <a:rPr dirty="0" sz="4300"/>
              <a:t>και</a:t>
            </a:r>
            <a:r>
              <a:rPr dirty="0" sz="4300" spc="-145"/>
              <a:t> </a:t>
            </a:r>
            <a:r>
              <a:rPr dirty="0" sz="4300"/>
              <a:t>μελέτη</a:t>
            </a:r>
            <a:r>
              <a:rPr dirty="0" sz="4300" spc="-135"/>
              <a:t> </a:t>
            </a:r>
            <a:r>
              <a:rPr dirty="0" sz="4300"/>
              <a:t>μας,</a:t>
            </a:r>
            <a:r>
              <a:rPr dirty="0" sz="4300" spc="-140"/>
              <a:t> </a:t>
            </a:r>
            <a:r>
              <a:rPr dirty="0" sz="4300"/>
              <a:t>η</a:t>
            </a:r>
            <a:r>
              <a:rPr dirty="0" sz="4300" spc="-110"/>
              <a:t> </a:t>
            </a:r>
            <a:r>
              <a:rPr dirty="0" sz="4300" b="1">
                <a:latin typeface="Calibri"/>
                <a:cs typeface="Calibri"/>
              </a:rPr>
              <a:t>Μονή</a:t>
            </a:r>
            <a:r>
              <a:rPr dirty="0" sz="4300" spc="-135" b="1">
                <a:latin typeface="Calibri"/>
                <a:cs typeface="Calibri"/>
              </a:rPr>
              <a:t> </a:t>
            </a:r>
            <a:r>
              <a:rPr dirty="0" sz="4300" spc="-10" b="1">
                <a:latin typeface="Calibri"/>
                <a:cs typeface="Calibri"/>
              </a:rPr>
              <a:t>Τιμίου Προδρόμου</a:t>
            </a:r>
            <a:r>
              <a:rPr dirty="0" sz="4300" spc="-125" b="1">
                <a:latin typeface="Calibri"/>
                <a:cs typeface="Calibri"/>
              </a:rPr>
              <a:t> </a:t>
            </a:r>
            <a:r>
              <a:rPr dirty="0" sz="4300" b="1">
                <a:latin typeface="Calibri"/>
                <a:cs typeface="Calibri"/>
              </a:rPr>
              <a:t>Σερρών</a:t>
            </a:r>
            <a:r>
              <a:rPr dirty="0" sz="4300"/>
              <a:t>.</a:t>
            </a:r>
            <a:r>
              <a:rPr dirty="0" sz="4300" spc="-125"/>
              <a:t> </a:t>
            </a:r>
            <a:r>
              <a:rPr dirty="0" sz="4300"/>
              <a:t>Κτίστηκε</a:t>
            </a:r>
            <a:r>
              <a:rPr dirty="0" sz="4300" spc="-114"/>
              <a:t> </a:t>
            </a:r>
            <a:r>
              <a:rPr dirty="0" sz="4300"/>
              <a:t>το</a:t>
            </a:r>
            <a:r>
              <a:rPr dirty="0" sz="4300" spc="-125"/>
              <a:t> </a:t>
            </a:r>
            <a:r>
              <a:rPr dirty="0" sz="4300"/>
              <a:t>1270</a:t>
            </a:r>
            <a:r>
              <a:rPr dirty="0" sz="4300" spc="-125"/>
              <a:t> </a:t>
            </a:r>
            <a:r>
              <a:rPr dirty="0" sz="4300"/>
              <a:t>και</a:t>
            </a:r>
            <a:r>
              <a:rPr dirty="0" sz="4300" spc="-125"/>
              <a:t> </a:t>
            </a:r>
            <a:r>
              <a:rPr dirty="0" sz="4300"/>
              <a:t>αποτελεί</a:t>
            </a:r>
            <a:r>
              <a:rPr dirty="0" sz="4300" spc="-120"/>
              <a:t> </a:t>
            </a:r>
            <a:r>
              <a:rPr dirty="0" sz="4300" spc="-25"/>
              <a:t>ένα </a:t>
            </a:r>
            <a:r>
              <a:rPr dirty="0" sz="4300"/>
              <a:t>εκπληκτικής</a:t>
            </a:r>
            <a:r>
              <a:rPr dirty="0" sz="4300" spc="-95"/>
              <a:t> </a:t>
            </a:r>
            <a:r>
              <a:rPr dirty="0" sz="4300"/>
              <a:t>ομορφιάς</a:t>
            </a:r>
            <a:r>
              <a:rPr dirty="0" sz="4300" spc="-90"/>
              <a:t> </a:t>
            </a:r>
            <a:r>
              <a:rPr dirty="0" sz="4300"/>
              <a:t>μνημείο</a:t>
            </a:r>
            <a:r>
              <a:rPr dirty="0" sz="4300" spc="-95"/>
              <a:t> </a:t>
            </a:r>
            <a:r>
              <a:rPr dirty="0" sz="4300"/>
              <a:t>της</a:t>
            </a:r>
            <a:r>
              <a:rPr dirty="0" sz="4300" spc="-100"/>
              <a:t> </a:t>
            </a:r>
            <a:r>
              <a:rPr dirty="0" sz="4300" spc="-10"/>
              <a:t>Βυζαντινής</a:t>
            </a:r>
            <a:r>
              <a:rPr dirty="0" sz="4300" spc="-95"/>
              <a:t> </a:t>
            </a:r>
            <a:r>
              <a:rPr dirty="0" sz="4300" spc="-10"/>
              <a:t>τέχνης.</a:t>
            </a:r>
            <a:endParaRPr sz="43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85481" y="4387469"/>
            <a:ext cx="8847328" cy="453644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9144000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8923819" y="3735832"/>
            <a:ext cx="149860" cy="5461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4079"/>
              </a:lnSpc>
            </a:pPr>
            <a:r>
              <a:rPr dirty="0" sz="4300" spc="-50">
                <a:latin typeface="Calibri"/>
                <a:cs typeface="Calibri"/>
              </a:rPr>
              <a:t>ι</a:t>
            </a:r>
            <a:endParaRPr sz="4300">
              <a:latin typeface="Calibri"/>
              <a:cs typeface="Calibri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2356739" y="964768"/>
            <a:ext cx="6734809" cy="657923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 marR="927735">
              <a:lnSpc>
                <a:spcPct val="100000"/>
              </a:lnSpc>
              <a:spcBef>
                <a:spcPts val="95"/>
              </a:spcBef>
            </a:pPr>
            <a:r>
              <a:rPr dirty="0" baseline="-10981" sz="6450" spc="-1710">
                <a:latin typeface="Calibri"/>
                <a:cs typeface="Calibri"/>
              </a:rPr>
              <a:t>.</a:t>
            </a:r>
            <a:r>
              <a:rPr dirty="0" sz="4300" spc="-35">
                <a:latin typeface="Calibri"/>
                <a:cs typeface="Calibri"/>
              </a:rPr>
              <a:t>Ο</a:t>
            </a:r>
            <a:r>
              <a:rPr dirty="0" sz="4300" spc="-5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κεντρικός</a:t>
            </a:r>
            <a:r>
              <a:rPr dirty="0" sz="4300" spc="-114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ναός</a:t>
            </a:r>
            <a:r>
              <a:rPr dirty="0" sz="4300" spc="-45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είναι </a:t>
            </a:r>
            <a:r>
              <a:rPr dirty="0" sz="4300">
                <a:latin typeface="Calibri"/>
                <a:cs typeface="Calibri"/>
              </a:rPr>
              <a:t>λιθόκτιστος</a:t>
            </a:r>
            <a:r>
              <a:rPr dirty="0" sz="4300" spc="-15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και</a:t>
            </a:r>
            <a:r>
              <a:rPr dirty="0" sz="4300" spc="-12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υπάρχουν </a:t>
            </a:r>
            <a:r>
              <a:rPr dirty="0" sz="4300">
                <a:latin typeface="Calibri"/>
                <a:cs typeface="Calibri"/>
              </a:rPr>
              <a:t>πολλές</a:t>
            </a:r>
            <a:r>
              <a:rPr dirty="0" sz="4300" spc="-8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βυζαντινές</a:t>
            </a:r>
            <a:endParaRPr sz="4300">
              <a:latin typeface="Calibri"/>
              <a:cs typeface="Calibri"/>
            </a:endParaRPr>
          </a:p>
          <a:p>
            <a:pPr algn="just" marL="38100" marR="30480">
              <a:lnSpc>
                <a:spcPct val="100000"/>
              </a:lnSpc>
              <a:spcBef>
                <a:spcPts val="5"/>
              </a:spcBef>
            </a:pPr>
            <a:r>
              <a:rPr dirty="0" sz="4300" spc="-20">
                <a:latin typeface="Calibri"/>
                <a:cs typeface="Calibri"/>
              </a:rPr>
              <a:t>τοιχογραφίες.</a:t>
            </a:r>
            <a:r>
              <a:rPr dirty="0" sz="4300" spc="-165">
                <a:latin typeface="Calibri"/>
                <a:cs typeface="Calibri"/>
              </a:rPr>
              <a:t> </a:t>
            </a:r>
            <a:r>
              <a:rPr dirty="0" sz="4300" spc="-175">
                <a:latin typeface="Calibri"/>
                <a:cs typeface="Calibri"/>
              </a:rPr>
              <a:t>Το</a:t>
            </a:r>
            <a:r>
              <a:rPr dirty="0" sz="4300" spc="-6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τέμπλο</a:t>
            </a:r>
            <a:r>
              <a:rPr dirty="0" sz="4300" spc="-114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είναι </a:t>
            </a:r>
            <a:r>
              <a:rPr dirty="0" sz="4300" spc="-30">
                <a:latin typeface="Calibri"/>
                <a:cs typeface="Calibri"/>
              </a:rPr>
              <a:t>ξυλόγλυπτο</a:t>
            </a:r>
            <a:r>
              <a:rPr dirty="0" sz="4300" spc="-19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και</a:t>
            </a:r>
            <a:r>
              <a:rPr dirty="0" sz="4300" spc="-16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χρονολογείτα </a:t>
            </a:r>
            <a:r>
              <a:rPr dirty="0" sz="4300">
                <a:latin typeface="Calibri"/>
                <a:cs typeface="Calibri"/>
              </a:rPr>
              <a:t>από</a:t>
            </a:r>
            <a:r>
              <a:rPr dirty="0" sz="4300" spc="-3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το</a:t>
            </a:r>
            <a:r>
              <a:rPr dirty="0" sz="4300" spc="-3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1804.</a:t>
            </a:r>
            <a:r>
              <a:rPr dirty="0" sz="4300" spc="-2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Η</a:t>
            </a:r>
            <a:r>
              <a:rPr dirty="0" sz="4300" spc="-25">
                <a:latin typeface="Calibri"/>
                <a:cs typeface="Calibri"/>
              </a:rPr>
              <a:t> </a:t>
            </a:r>
            <a:r>
              <a:rPr dirty="0" sz="4300" spc="-20">
                <a:latin typeface="Calibri"/>
                <a:cs typeface="Calibri"/>
              </a:rPr>
              <a:t>μονή</a:t>
            </a:r>
            <a:endParaRPr sz="430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</a:pPr>
            <a:r>
              <a:rPr dirty="0" sz="4300" spc="-25">
                <a:latin typeface="Calibri"/>
                <a:cs typeface="Calibri"/>
              </a:rPr>
              <a:t>καταστράφηκε</a:t>
            </a:r>
            <a:r>
              <a:rPr dirty="0" sz="4300" spc="-170">
                <a:latin typeface="Calibri"/>
                <a:cs typeface="Calibri"/>
              </a:rPr>
              <a:t> </a:t>
            </a:r>
            <a:r>
              <a:rPr dirty="0" sz="4300" spc="-25">
                <a:latin typeface="Calibri"/>
                <a:cs typeface="Calibri"/>
              </a:rPr>
              <a:t>και</a:t>
            </a:r>
            <a:endParaRPr sz="4300">
              <a:latin typeface="Calibri"/>
              <a:cs typeface="Calibri"/>
            </a:endParaRPr>
          </a:p>
          <a:p>
            <a:pPr marL="38100" marR="360045">
              <a:lnSpc>
                <a:spcPct val="100000"/>
              </a:lnSpc>
            </a:pPr>
            <a:r>
              <a:rPr dirty="0" sz="4300" spc="-10">
                <a:latin typeface="Calibri"/>
                <a:cs typeface="Calibri"/>
              </a:rPr>
              <a:t>λεηλατήθηκε</a:t>
            </a:r>
            <a:r>
              <a:rPr dirty="0" sz="4300" spc="-18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αρκετές</a:t>
            </a:r>
            <a:r>
              <a:rPr dirty="0" sz="4300" spc="-19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φορές </a:t>
            </a:r>
            <a:r>
              <a:rPr dirty="0" sz="4300">
                <a:latin typeface="Calibri"/>
                <a:cs typeface="Calibri"/>
              </a:rPr>
              <a:t>και</a:t>
            </a:r>
            <a:r>
              <a:rPr dirty="0" sz="4300" spc="-15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πολλά</a:t>
            </a:r>
            <a:r>
              <a:rPr dirty="0" sz="4300" spc="-12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κειμήλια</a:t>
            </a:r>
            <a:endParaRPr sz="430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  <a:spcBef>
                <a:spcPts val="5"/>
              </a:spcBef>
            </a:pPr>
            <a:r>
              <a:rPr dirty="0" sz="4300" spc="-10">
                <a:latin typeface="Calibri"/>
                <a:cs typeface="Calibri"/>
              </a:rPr>
              <a:t>εκλάπησαν.</a:t>
            </a:r>
            <a:endParaRPr sz="43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99981" y="1147063"/>
            <a:ext cx="6480683" cy="648068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98983"/>
            <a:ext cx="18288000" cy="9144000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8863330" y="1289050"/>
            <a:ext cx="7800975" cy="72345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4300" spc="-85">
                <a:latin typeface="Calibri"/>
                <a:cs typeface="Calibri"/>
              </a:rPr>
              <a:t>Τον</a:t>
            </a:r>
            <a:r>
              <a:rPr dirty="0" sz="4300" spc="-13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Δεκέμβριο</a:t>
            </a:r>
            <a:r>
              <a:rPr dirty="0" sz="4300" spc="-12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του2010</a:t>
            </a:r>
            <a:r>
              <a:rPr dirty="0" sz="4300" spc="-13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χτυπήθηκε </a:t>
            </a:r>
            <a:r>
              <a:rPr dirty="0" sz="4300">
                <a:latin typeface="Calibri"/>
                <a:cs typeface="Calibri"/>
              </a:rPr>
              <a:t>από</a:t>
            </a:r>
            <a:r>
              <a:rPr dirty="0" sz="4300" spc="-95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πυρκαγιά</a:t>
            </a:r>
            <a:r>
              <a:rPr dirty="0" sz="4300" spc="-9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που</a:t>
            </a:r>
            <a:r>
              <a:rPr dirty="0" sz="4300" spc="-85">
                <a:latin typeface="Calibri"/>
                <a:cs typeface="Calibri"/>
              </a:rPr>
              <a:t> </a:t>
            </a:r>
            <a:r>
              <a:rPr dirty="0" sz="4300" spc="-20">
                <a:latin typeface="Calibri"/>
                <a:cs typeface="Calibri"/>
              </a:rPr>
              <a:t>κατέστρεψε</a:t>
            </a:r>
            <a:r>
              <a:rPr dirty="0" sz="4300" spc="-85">
                <a:latin typeface="Calibri"/>
                <a:cs typeface="Calibri"/>
              </a:rPr>
              <a:t> </a:t>
            </a:r>
            <a:r>
              <a:rPr dirty="0" sz="4300" spc="-25">
                <a:latin typeface="Calibri"/>
                <a:cs typeface="Calibri"/>
              </a:rPr>
              <a:t>το </a:t>
            </a:r>
            <a:r>
              <a:rPr dirty="0" sz="4300">
                <a:latin typeface="Calibri"/>
                <a:cs typeface="Calibri"/>
              </a:rPr>
              <a:t>αρχονταρίκι,</a:t>
            </a:r>
            <a:r>
              <a:rPr dirty="0" sz="4300" spc="-13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το</a:t>
            </a:r>
            <a:r>
              <a:rPr dirty="0" sz="4300" spc="-10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παλιό</a:t>
            </a:r>
            <a:r>
              <a:rPr dirty="0" sz="4300" spc="-12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εκθετήριο, </a:t>
            </a:r>
            <a:r>
              <a:rPr dirty="0" sz="4300">
                <a:latin typeface="Calibri"/>
                <a:cs typeface="Calibri"/>
              </a:rPr>
              <a:t>την</a:t>
            </a:r>
            <a:r>
              <a:rPr dirty="0" sz="4300" spc="-145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τράπεζα,</a:t>
            </a:r>
            <a:r>
              <a:rPr dirty="0" sz="4300" spc="-13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το</a:t>
            </a:r>
            <a:r>
              <a:rPr dirty="0" sz="4300" spc="-145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μαγειρείο,</a:t>
            </a:r>
            <a:r>
              <a:rPr dirty="0" sz="4300" spc="-125">
                <a:latin typeface="Calibri"/>
                <a:cs typeface="Calibri"/>
              </a:rPr>
              <a:t> </a:t>
            </a:r>
            <a:r>
              <a:rPr dirty="0" sz="4300" spc="-25">
                <a:latin typeface="Calibri"/>
                <a:cs typeface="Calibri"/>
              </a:rPr>
              <a:t>τον</a:t>
            </a:r>
            <a:endParaRPr sz="4300">
              <a:latin typeface="Calibri"/>
              <a:cs typeface="Calibri"/>
            </a:endParaRPr>
          </a:p>
          <a:p>
            <a:pPr marL="12700" marR="416559">
              <a:lnSpc>
                <a:spcPct val="100000"/>
              </a:lnSpc>
              <a:spcBef>
                <a:spcPts val="5"/>
              </a:spcBef>
            </a:pPr>
            <a:r>
              <a:rPr dirty="0" sz="4300">
                <a:latin typeface="Calibri"/>
                <a:cs typeface="Calibri"/>
              </a:rPr>
              <a:t>ξενώνα</a:t>
            </a:r>
            <a:r>
              <a:rPr dirty="0" sz="4300" spc="-12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και</a:t>
            </a:r>
            <a:r>
              <a:rPr dirty="0" sz="4300" spc="-12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τους</a:t>
            </a:r>
            <a:r>
              <a:rPr dirty="0" sz="4300" spc="-13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αποθηκευτικούς </a:t>
            </a:r>
            <a:r>
              <a:rPr dirty="0" sz="4300">
                <a:latin typeface="Calibri"/>
                <a:cs typeface="Calibri"/>
              </a:rPr>
              <a:t>χώρους,</a:t>
            </a:r>
            <a:r>
              <a:rPr dirty="0" sz="4300" spc="-185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προκαλώντας</a:t>
            </a:r>
            <a:r>
              <a:rPr dirty="0" sz="4300" spc="-19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μεγάλες</a:t>
            </a:r>
            <a:endParaRPr sz="4300">
              <a:latin typeface="Calibri"/>
              <a:cs typeface="Calibri"/>
            </a:endParaRPr>
          </a:p>
          <a:p>
            <a:pPr marL="12700" marR="2362200">
              <a:lnSpc>
                <a:spcPct val="100000"/>
              </a:lnSpc>
            </a:pPr>
            <a:r>
              <a:rPr dirty="0" sz="4300">
                <a:latin typeface="Calibri"/>
                <a:cs typeface="Calibri"/>
              </a:rPr>
              <a:t>ζημιές.</a:t>
            </a:r>
            <a:r>
              <a:rPr dirty="0" sz="4300" spc="-4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Από</a:t>
            </a:r>
            <a:r>
              <a:rPr dirty="0" sz="4300" spc="-6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το</a:t>
            </a:r>
            <a:r>
              <a:rPr dirty="0" sz="4300" spc="-5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1986</a:t>
            </a:r>
            <a:r>
              <a:rPr dirty="0" sz="4300" spc="-40">
                <a:latin typeface="Calibri"/>
                <a:cs typeface="Calibri"/>
              </a:rPr>
              <a:t> </a:t>
            </a:r>
            <a:r>
              <a:rPr dirty="0" sz="4300" spc="-20">
                <a:latin typeface="Calibri"/>
                <a:cs typeface="Calibri"/>
              </a:rPr>
              <a:t>έχει εγκατασταθεί</a:t>
            </a:r>
            <a:r>
              <a:rPr dirty="0" sz="4300" spc="-10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στη</a:t>
            </a:r>
            <a:r>
              <a:rPr dirty="0" sz="4300" spc="-80">
                <a:latin typeface="Calibri"/>
                <a:cs typeface="Calibri"/>
              </a:rPr>
              <a:t> </a:t>
            </a:r>
            <a:r>
              <a:rPr dirty="0" sz="4300" spc="-20">
                <a:latin typeface="Calibri"/>
                <a:cs typeface="Calibri"/>
              </a:rPr>
              <a:t>μονή</a:t>
            </a:r>
            <a:endParaRPr sz="4300">
              <a:latin typeface="Calibri"/>
              <a:cs typeface="Calibri"/>
            </a:endParaRPr>
          </a:p>
          <a:p>
            <a:pPr marL="12700" marR="183515">
              <a:lnSpc>
                <a:spcPct val="100000"/>
              </a:lnSpc>
            </a:pPr>
            <a:r>
              <a:rPr dirty="0" sz="4300">
                <a:latin typeface="Calibri"/>
                <a:cs typeface="Calibri"/>
              </a:rPr>
              <a:t>γυναικεία</a:t>
            </a:r>
            <a:r>
              <a:rPr dirty="0" sz="4300" spc="-125">
                <a:latin typeface="Calibri"/>
                <a:cs typeface="Calibri"/>
              </a:rPr>
              <a:t> </a:t>
            </a:r>
            <a:r>
              <a:rPr dirty="0" sz="4300" spc="-20">
                <a:latin typeface="Calibri"/>
                <a:cs typeface="Calibri"/>
              </a:rPr>
              <a:t>αδελφότητα,</a:t>
            </a:r>
            <a:r>
              <a:rPr dirty="0" sz="4300" spc="-9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που</a:t>
            </a:r>
            <a:r>
              <a:rPr dirty="0" sz="4300" spc="-95">
                <a:latin typeface="Calibri"/>
                <a:cs typeface="Calibri"/>
              </a:rPr>
              <a:t> </a:t>
            </a:r>
            <a:r>
              <a:rPr dirty="0" sz="4300" spc="-20">
                <a:latin typeface="Calibri"/>
                <a:cs typeface="Calibri"/>
              </a:rPr>
              <a:t>έχει </a:t>
            </a:r>
            <a:r>
              <a:rPr dirty="0" sz="4300">
                <a:latin typeface="Calibri"/>
                <a:cs typeface="Calibri"/>
              </a:rPr>
              <a:t>αναλάβει</a:t>
            </a:r>
            <a:r>
              <a:rPr dirty="0" sz="4300" spc="-10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το</a:t>
            </a:r>
            <a:r>
              <a:rPr dirty="0" sz="4300" spc="-10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έργο</a:t>
            </a:r>
            <a:r>
              <a:rPr dirty="0" sz="4300" spc="-7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της</a:t>
            </a:r>
            <a:r>
              <a:rPr dirty="0" sz="4300" spc="-95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συντήρησης </a:t>
            </a:r>
            <a:r>
              <a:rPr dirty="0" sz="4300">
                <a:latin typeface="Calibri"/>
                <a:cs typeface="Calibri"/>
              </a:rPr>
              <a:t>και</a:t>
            </a:r>
            <a:r>
              <a:rPr dirty="0" sz="4300" spc="-229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αναστήλωσής</a:t>
            </a:r>
            <a:r>
              <a:rPr dirty="0" sz="4300" spc="-195">
                <a:latin typeface="Calibri"/>
                <a:cs typeface="Calibri"/>
              </a:rPr>
              <a:t> </a:t>
            </a:r>
            <a:r>
              <a:rPr dirty="0" sz="4300" spc="-20">
                <a:latin typeface="Calibri"/>
                <a:cs typeface="Calibri"/>
              </a:rPr>
              <a:t>της.</a:t>
            </a:r>
            <a:endParaRPr sz="43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5110" y="1471041"/>
            <a:ext cx="7236841" cy="723684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71500"/>
            <a:ext cx="18288000" cy="9144000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9151366" y="1403350"/>
            <a:ext cx="7833359" cy="77076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latin typeface="Calibri"/>
                <a:cs typeface="Calibri"/>
              </a:rPr>
              <a:t>Ο</a:t>
            </a:r>
            <a:r>
              <a:rPr dirty="0" sz="3600" spc="-80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βυζαντινός</a:t>
            </a:r>
            <a:r>
              <a:rPr dirty="0" sz="3600" spc="-75">
                <a:latin typeface="Calibri"/>
                <a:cs typeface="Calibri"/>
              </a:rPr>
              <a:t> </a:t>
            </a:r>
            <a:r>
              <a:rPr dirty="0" sz="3600" b="1">
                <a:latin typeface="Calibri"/>
                <a:cs typeface="Calibri"/>
              </a:rPr>
              <a:t>Ιερός</a:t>
            </a:r>
            <a:r>
              <a:rPr dirty="0" sz="3600" spc="-65" b="1">
                <a:latin typeface="Calibri"/>
                <a:cs typeface="Calibri"/>
              </a:rPr>
              <a:t> </a:t>
            </a:r>
            <a:r>
              <a:rPr dirty="0" sz="3600" b="1">
                <a:latin typeface="Calibri"/>
                <a:cs typeface="Calibri"/>
              </a:rPr>
              <a:t>Ναός</a:t>
            </a:r>
            <a:r>
              <a:rPr dirty="0" sz="3600" spc="-75" b="1">
                <a:latin typeface="Calibri"/>
                <a:cs typeface="Calibri"/>
              </a:rPr>
              <a:t> </a:t>
            </a:r>
            <a:r>
              <a:rPr dirty="0" sz="3600" b="1">
                <a:latin typeface="Calibri"/>
                <a:cs typeface="Calibri"/>
              </a:rPr>
              <a:t>του</a:t>
            </a:r>
            <a:r>
              <a:rPr dirty="0" sz="3600" spc="-75" b="1">
                <a:latin typeface="Calibri"/>
                <a:cs typeface="Calibri"/>
              </a:rPr>
              <a:t> </a:t>
            </a:r>
            <a:r>
              <a:rPr dirty="0" sz="3600" spc="-10" b="1">
                <a:latin typeface="Calibri"/>
                <a:cs typeface="Calibri"/>
              </a:rPr>
              <a:t>Αγίου</a:t>
            </a:r>
            <a:endParaRPr sz="3600">
              <a:latin typeface="Calibri"/>
              <a:cs typeface="Calibri"/>
            </a:endParaRPr>
          </a:p>
          <a:p>
            <a:pPr marL="12700" marR="751840">
              <a:lnSpc>
                <a:spcPct val="100000"/>
              </a:lnSpc>
            </a:pPr>
            <a:r>
              <a:rPr dirty="0" sz="3600" spc="-10" b="1">
                <a:latin typeface="Calibri"/>
                <a:cs typeface="Calibri"/>
              </a:rPr>
              <a:t>Νικολάου</a:t>
            </a:r>
            <a:r>
              <a:rPr dirty="0" sz="3600" spc="-130" b="1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στον</a:t>
            </a:r>
            <a:r>
              <a:rPr dirty="0" sz="3600" spc="-11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Ελαιώνα</a:t>
            </a:r>
            <a:r>
              <a:rPr dirty="0" sz="3600" spc="-11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Σερρών</a:t>
            </a:r>
            <a:r>
              <a:rPr dirty="0" sz="3600" spc="-125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είναι </a:t>
            </a:r>
            <a:r>
              <a:rPr dirty="0" sz="3600">
                <a:latin typeface="Calibri"/>
                <a:cs typeface="Calibri"/>
              </a:rPr>
              <a:t>κτίσμα</a:t>
            </a:r>
            <a:r>
              <a:rPr dirty="0" sz="3600" spc="-9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του</a:t>
            </a:r>
            <a:r>
              <a:rPr dirty="0" sz="3600" spc="-6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12ου</a:t>
            </a:r>
            <a:r>
              <a:rPr dirty="0" sz="3600" spc="-6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αιώνα,</a:t>
            </a:r>
            <a:r>
              <a:rPr dirty="0" sz="3600" spc="-75">
                <a:latin typeface="Calibri"/>
                <a:cs typeface="Calibri"/>
              </a:rPr>
              <a:t> </a:t>
            </a:r>
            <a:r>
              <a:rPr dirty="0" sz="3600" spc="-20">
                <a:latin typeface="Calibri"/>
                <a:cs typeface="Calibri"/>
              </a:rPr>
              <a:t>στον</a:t>
            </a:r>
            <a:endParaRPr sz="3600">
              <a:latin typeface="Calibri"/>
              <a:cs typeface="Calibri"/>
            </a:endParaRPr>
          </a:p>
          <a:p>
            <a:pPr marL="12700" marR="694055">
              <a:lnSpc>
                <a:spcPct val="100000"/>
              </a:lnSpc>
            </a:pPr>
            <a:r>
              <a:rPr dirty="0" sz="3600" spc="-20">
                <a:latin typeface="Calibri"/>
                <a:cs typeface="Calibri"/>
              </a:rPr>
              <a:t>αρχιτεκτονικό</a:t>
            </a:r>
            <a:r>
              <a:rPr dirty="0" sz="3600" spc="-7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τύπο</a:t>
            </a:r>
            <a:r>
              <a:rPr dirty="0" sz="3600" spc="-5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του</a:t>
            </a:r>
            <a:r>
              <a:rPr dirty="0" sz="3600" spc="-65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σταυροειδούς </a:t>
            </a:r>
            <a:r>
              <a:rPr dirty="0" sz="3600">
                <a:latin typeface="Calibri"/>
                <a:cs typeface="Calibri"/>
              </a:rPr>
              <a:t>μετά</a:t>
            </a:r>
            <a:r>
              <a:rPr dirty="0" sz="3600" spc="-65">
                <a:latin typeface="Calibri"/>
                <a:cs typeface="Calibri"/>
              </a:rPr>
              <a:t> </a:t>
            </a:r>
            <a:r>
              <a:rPr dirty="0" sz="3600" spc="-20">
                <a:latin typeface="Calibri"/>
                <a:cs typeface="Calibri"/>
              </a:rPr>
              <a:t>τρούλου</a:t>
            </a:r>
            <a:r>
              <a:rPr dirty="0" sz="3600" spc="-4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Ναού</a:t>
            </a:r>
            <a:r>
              <a:rPr dirty="0" sz="3600" spc="-4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με</a:t>
            </a:r>
            <a:r>
              <a:rPr dirty="0" sz="3600" spc="-35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όμορφο</a:t>
            </a:r>
            <a:endParaRPr sz="3600">
              <a:latin typeface="Calibri"/>
              <a:cs typeface="Calibri"/>
            </a:endParaRPr>
          </a:p>
          <a:p>
            <a:pPr marL="12700" marR="525780">
              <a:lnSpc>
                <a:spcPct val="100000"/>
              </a:lnSpc>
            </a:pPr>
            <a:r>
              <a:rPr dirty="0" sz="3600" spc="-20">
                <a:latin typeface="Calibri"/>
                <a:cs typeface="Calibri"/>
              </a:rPr>
              <a:t>κεραμοπλαστικό</a:t>
            </a:r>
            <a:r>
              <a:rPr dirty="0" sz="3600" spc="-110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διάκοσμο.</a:t>
            </a:r>
            <a:r>
              <a:rPr dirty="0" sz="3600" spc="-100">
                <a:latin typeface="Calibri"/>
                <a:cs typeface="Calibri"/>
              </a:rPr>
              <a:t> </a:t>
            </a:r>
            <a:r>
              <a:rPr dirty="0" sz="3600" spc="-25">
                <a:latin typeface="Calibri"/>
                <a:cs typeface="Calibri"/>
              </a:rPr>
              <a:t>Το </a:t>
            </a:r>
            <a:r>
              <a:rPr dirty="0" sz="3600" spc="-10">
                <a:latin typeface="Calibri"/>
                <a:cs typeface="Calibri"/>
              </a:rPr>
              <a:t>παλαιότερο</a:t>
            </a:r>
            <a:r>
              <a:rPr dirty="0" sz="3600" spc="-12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στρώμα</a:t>
            </a:r>
            <a:r>
              <a:rPr dirty="0" sz="3600" spc="-114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των</a:t>
            </a:r>
            <a:r>
              <a:rPr dirty="0" sz="3600" spc="-114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τοιχογραφιών</a:t>
            </a:r>
            <a:endParaRPr sz="3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dirty="0" sz="3600">
                <a:latin typeface="Calibri"/>
                <a:cs typeface="Calibri"/>
              </a:rPr>
              <a:t>του</a:t>
            </a:r>
            <a:r>
              <a:rPr dirty="0" sz="3600" spc="-4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Ναού</a:t>
            </a:r>
            <a:r>
              <a:rPr dirty="0" sz="3600" spc="-45">
                <a:latin typeface="Calibri"/>
                <a:cs typeface="Calibri"/>
              </a:rPr>
              <a:t> </a:t>
            </a:r>
            <a:r>
              <a:rPr dirty="0" sz="3600" spc="-20">
                <a:latin typeface="Calibri"/>
                <a:cs typeface="Calibri"/>
              </a:rPr>
              <a:t>χρονολογείται</a:t>
            </a:r>
            <a:r>
              <a:rPr dirty="0" sz="3600" spc="-5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από</a:t>
            </a:r>
            <a:r>
              <a:rPr dirty="0" sz="3600" spc="-4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το</a:t>
            </a:r>
            <a:r>
              <a:rPr dirty="0" sz="3600" spc="-4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1171.</a:t>
            </a:r>
            <a:r>
              <a:rPr dirty="0" sz="3600" spc="-40">
                <a:latin typeface="Calibri"/>
                <a:cs typeface="Calibri"/>
              </a:rPr>
              <a:t> </a:t>
            </a:r>
            <a:r>
              <a:rPr dirty="0" sz="3600" spc="-25">
                <a:latin typeface="Calibri"/>
                <a:cs typeface="Calibri"/>
              </a:rPr>
              <a:t>Στο </a:t>
            </a:r>
            <a:r>
              <a:rPr dirty="0" sz="3600">
                <a:latin typeface="Calibri"/>
                <a:cs typeface="Calibri"/>
              </a:rPr>
              <a:t>διάβα</a:t>
            </a:r>
            <a:r>
              <a:rPr dirty="0" sz="3600" spc="-8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των</a:t>
            </a:r>
            <a:r>
              <a:rPr dirty="0" sz="3600" spc="-7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αιώνων</a:t>
            </a:r>
            <a:r>
              <a:rPr dirty="0" sz="3600" spc="-6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ο</a:t>
            </a:r>
            <a:r>
              <a:rPr dirty="0" sz="3600" spc="-7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Ναός</a:t>
            </a:r>
            <a:r>
              <a:rPr dirty="0" sz="3600" spc="-85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κάηκε</a:t>
            </a:r>
            <a:r>
              <a:rPr dirty="0" sz="3600" spc="-55">
                <a:latin typeface="Calibri"/>
                <a:cs typeface="Calibri"/>
              </a:rPr>
              <a:t> </a:t>
            </a:r>
            <a:r>
              <a:rPr dirty="0" sz="3600" spc="-25">
                <a:latin typeface="Calibri"/>
                <a:cs typeface="Calibri"/>
              </a:rPr>
              <a:t>δύο</a:t>
            </a:r>
            <a:endParaRPr sz="3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3600">
                <a:latin typeface="Calibri"/>
                <a:cs typeface="Calibri"/>
              </a:rPr>
              <a:t>φορές</a:t>
            </a:r>
            <a:r>
              <a:rPr dirty="0" sz="3600" spc="-9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από</a:t>
            </a:r>
            <a:r>
              <a:rPr dirty="0" sz="3600" spc="-9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άγνωστη</a:t>
            </a:r>
            <a:r>
              <a:rPr dirty="0" sz="3600" spc="-9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αιτία</a:t>
            </a:r>
            <a:r>
              <a:rPr dirty="0" sz="3600" spc="-9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και</a:t>
            </a:r>
            <a:r>
              <a:rPr dirty="0" sz="3600" spc="-90">
                <a:latin typeface="Calibri"/>
                <a:cs typeface="Calibri"/>
              </a:rPr>
              <a:t> </a:t>
            </a:r>
            <a:r>
              <a:rPr dirty="0" sz="3600" spc="-50">
                <a:latin typeface="Calibri"/>
                <a:cs typeface="Calibri"/>
              </a:rPr>
              <a:t>ο</a:t>
            </a:r>
            <a:endParaRPr sz="3600">
              <a:latin typeface="Calibri"/>
              <a:cs typeface="Calibri"/>
            </a:endParaRPr>
          </a:p>
          <a:p>
            <a:pPr marL="12700" marR="67310">
              <a:lnSpc>
                <a:spcPct val="100000"/>
              </a:lnSpc>
            </a:pPr>
            <a:r>
              <a:rPr dirty="0" sz="3600" spc="-10">
                <a:latin typeface="Calibri"/>
                <a:cs typeface="Calibri"/>
              </a:rPr>
              <a:t>διάκοσμός</a:t>
            </a:r>
            <a:r>
              <a:rPr dirty="0" sz="3600" spc="-10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του</a:t>
            </a:r>
            <a:r>
              <a:rPr dirty="0" sz="3600" spc="-8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υπέστη</a:t>
            </a:r>
            <a:r>
              <a:rPr dirty="0" sz="3600" spc="-95">
                <a:latin typeface="Calibri"/>
                <a:cs typeface="Calibri"/>
              </a:rPr>
              <a:t> </a:t>
            </a:r>
            <a:r>
              <a:rPr dirty="0" sz="3600" spc="-20">
                <a:latin typeface="Calibri"/>
                <a:cs typeface="Calibri"/>
              </a:rPr>
              <a:t>καταστροφή</a:t>
            </a:r>
            <a:r>
              <a:rPr dirty="0" sz="3600" spc="-70">
                <a:latin typeface="Calibri"/>
                <a:cs typeface="Calibri"/>
              </a:rPr>
              <a:t> </a:t>
            </a:r>
            <a:r>
              <a:rPr dirty="0" sz="3600" spc="-25">
                <a:latin typeface="Calibri"/>
                <a:cs typeface="Calibri"/>
              </a:rPr>
              <a:t>από </a:t>
            </a:r>
            <a:r>
              <a:rPr dirty="0" sz="3600">
                <a:latin typeface="Calibri"/>
                <a:cs typeface="Calibri"/>
              </a:rPr>
              <a:t>τη</a:t>
            </a:r>
            <a:r>
              <a:rPr dirty="0" sz="3600" spc="-6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φωτιά.</a:t>
            </a:r>
            <a:r>
              <a:rPr dirty="0" sz="3600" spc="-4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Παρ’</a:t>
            </a:r>
            <a:r>
              <a:rPr dirty="0" sz="3600" spc="-7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όλα</a:t>
            </a:r>
            <a:r>
              <a:rPr dirty="0" sz="3600" spc="-8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αυτά,</a:t>
            </a:r>
            <a:r>
              <a:rPr dirty="0" sz="3600" spc="-6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είναι</a:t>
            </a:r>
            <a:r>
              <a:rPr dirty="0" sz="3600" spc="-85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βυζαντινό κόσμημα</a:t>
            </a:r>
            <a:r>
              <a:rPr dirty="0" sz="3600" spc="-9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που</a:t>
            </a:r>
            <a:r>
              <a:rPr dirty="0" sz="3600" spc="-5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φέρει</a:t>
            </a:r>
            <a:r>
              <a:rPr dirty="0" sz="3600" spc="-5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σπάνιες</a:t>
            </a:r>
            <a:r>
              <a:rPr dirty="0" sz="3600" spc="-85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βυζαντινές αγιογραφίες.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5191" y="1471167"/>
            <a:ext cx="6768719" cy="712876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571500"/>
            <a:ext cx="18288000" cy="9144000"/>
            <a:chOff x="0" y="571500"/>
            <a:chExt cx="18288000" cy="9144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71500"/>
              <a:ext cx="18288000" cy="9144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43226" y="1363091"/>
              <a:ext cx="7411720" cy="74117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91015" y="1147063"/>
              <a:ext cx="7560817" cy="756081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31036"/>
            <a:ext cx="18288000" cy="9144000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2382139" y="1937385"/>
            <a:ext cx="13936980" cy="657923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762635">
              <a:lnSpc>
                <a:spcPct val="100000"/>
              </a:lnSpc>
              <a:spcBef>
                <a:spcPts val="95"/>
              </a:spcBef>
            </a:pPr>
            <a:r>
              <a:rPr dirty="0" sz="4300" spc="-10">
                <a:latin typeface="Calibri"/>
                <a:cs typeface="Calibri"/>
              </a:rPr>
              <a:t>Διαδικτυακά</a:t>
            </a:r>
            <a:r>
              <a:rPr dirty="0" sz="4300" spc="-9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μάθαμε</a:t>
            </a:r>
            <a:r>
              <a:rPr dirty="0" sz="4300" spc="-7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για</a:t>
            </a:r>
            <a:r>
              <a:rPr dirty="0" sz="4300" spc="-7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τον</a:t>
            </a:r>
            <a:r>
              <a:rPr dirty="0" sz="4300" spc="-80">
                <a:latin typeface="Calibri"/>
                <a:cs typeface="Calibri"/>
              </a:rPr>
              <a:t> </a:t>
            </a:r>
            <a:r>
              <a:rPr dirty="0" sz="4300" spc="-25">
                <a:latin typeface="Calibri"/>
                <a:cs typeface="Calibri"/>
              </a:rPr>
              <a:t>μητροπολιτικό</a:t>
            </a:r>
            <a:r>
              <a:rPr dirty="0" sz="4300" spc="-11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ναός</a:t>
            </a:r>
            <a:r>
              <a:rPr dirty="0" sz="4300" spc="-8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της</a:t>
            </a:r>
            <a:r>
              <a:rPr dirty="0" sz="4300" spc="-105">
                <a:latin typeface="Calibri"/>
                <a:cs typeface="Calibri"/>
              </a:rPr>
              <a:t> </a:t>
            </a:r>
            <a:r>
              <a:rPr dirty="0" sz="4300" spc="-10" b="1">
                <a:latin typeface="Calibri"/>
                <a:cs typeface="Calibri"/>
              </a:rPr>
              <a:t>Αγίας Φωτεινής</a:t>
            </a:r>
            <a:r>
              <a:rPr dirty="0" sz="4300" spc="-105" b="1">
                <a:latin typeface="Calibri"/>
                <a:cs typeface="Calibri"/>
              </a:rPr>
              <a:t> </a:t>
            </a:r>
            <a:r>
              <a:rPr dirty="0" sz="4300" b="1">
                <a:latin typeface="Calibri"/>
                <a:cs typeface="Calibri"/>
              </a:rPr>
              <a:t>στη</a:t>
            </a:r>
            <a:r>
              <a:rPr dirty="0" sz="4300" spc="-100" b="1">
                <a:latin typeface="Calibri"/>
                <a:cs typeface="Calibri"/>
              </a:rPr>
              <a:t> </a:t>
            </a:r>
            <a:r>
              <a:rPr dirty="0" sz="4300" spc="-10" b="1">
                <a:latin typeface="Calibri"/>
                <a:cs typeface="Calibri"/>
              </a:rPr>
              <a:t>Σμύρνη</a:t>
            </a:r>
            <a:r>
              <a:rPr dirty="0" sz="4300" spc="-10">
                <a:latin typeface="Calibri"/>
                <a:cs typeface="Calibri"/>
              </a:rPr>
              <a:t>.</a:t>
            </a:r>
            <a:endParaRPr sz="4300">
              <a:latin typeface="Calibri"/>
              <a:cs typeface="Calibri"/>
            </a:endParaRPr>
          </a:p>
          <a:p>
            <a:pPr marL="12700" marR="755650">
              <a:lnSpc>
                <a:spcPct val="100000"/>
              </a:lnSpc>
              <a:spcBef>
                <a:spcPts val="5160"/>
              </a:spcBef>
            </a:pPr>
            <a:r>
              <a:rPr dirty="0" sz="4300">
                <a:latin typeface="Calibri"/>
                <a:cs typeface="Calibri"/>
              </a:rPr>
              <a:t>Κτισμένη</a:t>
            </a:r>
            <a:r>
              <a:rPr dirty="0" sz="4300" spc="-10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τον</a:t>
            </a:r>
            <a:r>
              <a:rPr dirty="0" sz="4300" spc="-9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17ο</a:t>
            </a:r>
            <a:r>
              <a:rPr dirty="0" sz="4300" spc="-8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αιώνα</a:t>
            </a:r>
            <a:r>
              <a:rPr dirty="0" sz="4300" spc="-9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και</a:t>
            </a:r>
            <a:r>
              <a:rPr dirty="0" sz="4300" spc="-95">
                <a:latin typeface="Calibri"/>
                <a:cs typeface="Calibri"/>
              </a:rPr>
              <a:t> </a:t>
            </a:r>
            <a:r>
              <a:rPr dirty="0" sz="4300" spc="-20">
                <a:latin typeface="Calibri"/>
                <a:cs typeface="Calibri"/>
              </a:rPr>
              <a:t>αναστυλωμένη</a:t>
            </a:r>
            <a:r>
              <a:rPr dirty="0" sz="4300" spc="-9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ήδη</a:t>
            </a:r>
            <a:r>
              <a:rPr dirty="0" sz="4300" spc="-8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δύο</a:t>
            </a:r>
            <a:r>
              <a:rPr dirty="0" sz="4300" spc="-95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φορές </a:t>
            </a:r>
            <a:r>
              <a:rPr dirty="0" sz="4300">
                <a:latin typeface="Calibri"/>
                <a:cs typeface="Calibri"/>
              </a:rPr>
              <a:t>μέχρι</a:t>
            </a:r>
            <a:r>
              <a:rPr dirty="0" sz="4300" spc="-9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την</a:t>
            </a:r>
            <a:r>
              <a:rPr dirty="0" sz="4300" spc="-9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οριστική</a:t>
            </a:r>
            <a:r>
              <a:rPr dirty="0" sz="4300" spc="-9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της</a:t>
            </a:r>
            <a:r>
              <a:rPr dirty="0" sz="4300" spc="-90">
                <a:latin typeface="Calibri"/>
                <a:cs typeface="Calibri"/>
              </a:rPr>
              <a:t> </a:t>
            </a:r>
            <a:r>
              <a:rPr dirty="0" sz="4300" spc="-20">
                <a:latin typeface="Calibri"/>
                <a:cs typeface="Calibri"/>
              </a:rPr>
              <a:t>καταστροφή,</a:t>
            </a:r>
            <a:r>
              <a:rPr dirty="0" sz="4300" spc="-9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η</a:t>
            </a:r>
            <a:r>
              <a:rPr dirty="0" sz="4300" spc="-95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περίτεχνη</a:t>
            </a:r>
            <a:r>
              <a:rPr dirty="0" sz="4300" spc="-8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εκκλησία </a:t>
            </a:r>
            <a:r>
              <a:rPr dirty="0" sz="4300">
                <a:latin typeface="Calibri"/>
                <a:cs typeface="Calibri"/>
              </a:rPr>
              <a:t>ήταν</a:t>
            </a:r>
            <a:r>
              <a:rPr dirty="0" sz="4300" spc="-114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ένα</a:t>
            </a:r>
            <a:r>
              <a:rPr dirty="0" sz="4300" spc="-12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πραγματικό</a:t>
            </a:r>
            <a:r>
              <a:rPr dirty="0" sz="4300" spc="-12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στολίδι</a:t>
            </a:r>
            <a:r>
              <a:rPr dirty="0" sz="4300" spc="-12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της</a:t>
            </a:r>
            <a:r>
              <a:rPr dirty="0" sz="4300" spc="-11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ορθόδοξης</a:t>
            </a:r>
            <a:endParaRPr sz="4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4300">
                <a:latin typeface="Calibri"/>
                <a:cs typeface="Calibri"/>
              </a:rPr>
              <a:t>αρχιτεκτονικής.</a:t>
            </a:r>
            <a:r>
              <a:rPr dirty="0" sz="4300" spc="-10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Ήτανε</a:t>
            </a:r>
            <a:r>
              <a:rPr dirty="0" sz="4300" spc="-12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χαμηλή,</a:t>
            </a:r>
            <a:r>
              <a:rPr dirty="0" sz="4300" spc="-9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όπως</a:t>
            </a:r>
            <a:r>
              <a:rPr dirty="0" sz="4300" spc="-10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όλες</a:t>
            </a:r>
            <a:r>
              <a:rPr dirty="0" sz="4300" spc="-9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οι</a:t>
            </a:r>
            <a:r>
              <a:rPr dirty="0" sz="4300" spc="-12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χριστιανικές</a:t>
            </a:r>
            <a:endParaRPr sz="4300">
              <a:latin typeface="Calibri"/>
              <a:cs typeface="Calibri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4300">
                <a:latin typeface="Calibri"/>
                <a:cs typeface="Calibri"/>
              </a:rPr>
              <a:t>εκκλησίες</a:t>
            </a:r>
            <a:r>
              <a:rPr dirty="0" sz="4300" spc="-8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της</a:t>
            </a:r>
            <a:r>
              <a:rPr dirty="0" sz="4300" spc="-8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περιόδου</a:t>
            </a:r>
            <a:r>
              <a:rPr dirty="0" sz="4300" spc="-8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για</a:t>
            </a:r>
            <a:r>
              <a:rPr dirty="0" sz="4300" spc="-6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να</a:t>
            </a:r>
            <a:r>
              <a:rPr dirty="0" sz="4300" spc="-8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μην</a:t>
            </a:r>
            <a:r>
              <a:rPr dirty="0" sz="4300" spc="-8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προκαλούν</a:t>
            </a:r>
            <a:r>
              <a:rPr dirty="0" sz="4300" spc="-10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τον</a:t>
            </a:r>
            <a:r>
              <a:rPr dirty="0" sz="4300" spc="-8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φανατισμό </a:t>
            </a:r>
            <a:r>
              <a:rPr dirty="0" sz="4300">
                <a:latin typeface="Calibri"/>
                <a:cs typeface="Calibri"/>
              </a:rPr>
              <a:t>των</a:t>
            </a:r>
            <a:r>
              <a:rPr dirty="0" sz="4300" spc="-204">
                <a:latin typeface="Calibri"/>
                <a:cs typeface="Calibri"/>
              </a:rPr>
              <a:t> </a:t>
            </a:r>
            <a:r>
              <a:rPr dirty="0" sz="4300" spc="-50">
                <a:latin typeface="Calibri"/>
                <a:cs typeface="Calibri"/>
              </a:rPr>
              <a:t>Τούρκων.</a:t>
            </a:r>
            <a:r>
              <a:rPr dirty="0" sz="4300" spc="-120">
                <a:latin typeface="Calibri"/>
                <a:cs typeface="Calibri"/>
              </a:rPr>
              <a:t> </a:t>
            </a:r>
            <a:r>
              <a:rPr dirty="0" sz="4300" spc="-170">
                <a:latin typeface="Calibri"/>
                <a:cs typeface="Calibri"/>
              </a:rPr>
              <a:t>Το</a:t>
            </a:r>
            <a:r>
              <a:rPr dirty="0" sz="4300" spc="-75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καμπαναριό</a:t>
            </a:r>
            <a:r>
              <a:rPr dirty="0" sz="4300" spc="-13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της</a:t>
            </a:r>
            <a:r>
              <a:rPr dirty="0" sz="4300" spc="-12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όμως</a:t>
            </a:r>
            <a:r>
              <a:rPr dirty="0" sz="4300" spc="-125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ξεχώριζε</a:t>
            </a:r>
            <a:r>
              <a:rPr dirty="0" sz="4300" spc="-110">
                <a:latin typeface="Calibri"/>
                <a:cs typeface="Calibri"/>
              </a:rPr>
              <a:t> </a:t>
            </a:r>
            <a:r>
              <a:rPr dirty="0" sz="4300" spc="-20">
                <a:latin typeface="Calibri"/>
                <a:cs typeface="Calibri"/>
              </a:rPr>
              <a:t>επιβλητικό</a:t>
            </a:r>
            <a:r>
              <a:rPr dirty="0" sz="4300" spc="-114">
                <a:latin typeface="Calibri"/>
                <a:cs typeface="Calibri"/>
              </a:rPr>
              <a:t> </a:t>
            </a:r>
            <a:r>
              <a:rPr dirty="0" sz="4300" spc="-25">
                <a:latin typeface="Calibri"/>
                <a:cs typeface="Calibri"/>
              </a:rPr>
              <a:t>με </a:t>
            </a:r>
            <a:r>
              <a:rPr dirty="0" sz="4300">
                <a:latin typeface="Calibri"/>
                <a:cs typeface="Calibri"/>
              </a:rPr>
              <a:t>ύψος</a:t>
            </a:r>
            <a:r>
              <a:rPr dirty="0" sz="4300" spc="-2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30</a:t>
            </a:r>
            <a:r>
              <a:rPr dirty="0" sz="4300" spc="-15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μέτρων.</a:t>
            </a:r>
            <a:endParaRPr sz="4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571500"/>
            <a:ext cx="18288000" cy="9144000"/>
            <a:chOff x="0" y="571500"/>
            <a:chExt cx="18288000" cy="9144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71500"/>
              <a:ext cx="18288000" cy="9144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9106" y="1795144"/>
              <a:ext cx="14977630" cy="66967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571500"/>
            <a:ext cx="18288000" cy="9144000"/>
            <a:chOff x="0" y="571500"/>
            <a:chExt cx="18288000" cy="9144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71500"/>
              <a:ext cx="18288000" cy="9144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9208" y="1255026"/>
              <a:ext cx="7858633" cy="7951851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11455654" y="3654298"/>
            <a:ext cx="4966335" cy="33026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300" spc="-85">
                <a:latin typeface="Calibri"/>
                <a:cs typeface="Calibri"/>
              </a:rPr>
              <a:t>Τον</a:t>
            </a:r>
            <a:r>
              <a:rPr dirty="0" sz="4300" spc="-16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Σεπτέμβριο</a:t>
            </a:r>
            <a:r>
              <a:rPr dirty="0" sz="4300" spc="-225">
                <a:latin typeface="Calibri"/>
                <a:cs typeface="Calibri"/>
              </a:rPr>
              <a:t> </a:t>
            </a:r>
            <a:r>
              <a:rPr dirty="0" sz="4300" spc="-25">
                <a:latin typeface="Calibri"/>
                <a:cs typeface="Calibri"/>
              </a:rPr>
              <a:t>του</a:t>
            </a:r>
            <a:endParaRPr sz="43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dirty="0" sz="4300">
                <a:latin typeface="Calibri"/>
                <a:cs typeface="Calibri"/>
              </a:rPr>
              <a:t>1922,</a:t>
            </a:r>
            <a:r>
              <a:rPr dirty="0" sz="4300" spc="-8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οι</a:t>
            </a:r>
            <a:r>
              <a:rPr dirty="0" sz="4300" spc="-80">
                <a:latin typeface="Calibri"/>
                <a:cs typeface="Calibri"/>
              </a:rPr>
              <a:t> </a:t>
            </a:r>
            <a:r>
              <a:rPr dirty="0" sz="4300" spc="-20">
                <a:latin typeface="Calibri"/>
                <a:cs typeface="Calibri"/>
              </a:rPr>
              <a:t>καμπάνες</a:t>
            </a:r>
            <a:r>
              <a:rPr dirty="0" sz="4300" spc="-90">
                <a:latin typeface="Calibri"/>
                <a:cs typeface="Calibri"/>
              </a:rPr>
              <a:t> </a:t>
            </a:r>
            <a:r>
              <a:rPr dirty="0" sz="4300" spc="-25">
                <a:latin typeface="Calibri"/>
                <a:cs typeface="Calibri"/>
              </a:rPr>
              <a:t>της </a:t>
            </a:r>
            <a:r>
              <a:rPr dirty="0" sz="4300">
                <a:latin typeface="Calibri"/>
                <a:cs typeface="Calibri"/>
              </a:rPr>
              <a:t>Αγίας</a:t>
            </a:r>
            <a:r>
              <a:rPr dirty="0" sz="4300" spc="-10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Φωτεινής</a:t>
            </a:r>
            <a:endParaRPr sz="4300">
              <a:latin typeface="Calibri"/>
              <a:cs typeface="Calibri"/>
            </a:endParaRPr>
          </a:p>
          <a:p>
            <a:pPr marL="12700" marR="102235">
              <a:lnSpc>
                <a:spcPct val="100000"/>
              </a:lnSpc>
            </a:pPr>
            <a:r>
              <a:rPr dirty="0" sz="4300">
                <a:latin typeface="Calibri"/>
                <a:cs typeface="Calibri"/>
              </a:rPr>
              <a:t>ήχησαν</a:t>
            </a:r>
            <a:r>
              <a:rPr dirty="0" sz="4300" spc="-114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για</a:t>
            </a:r>
            <a:r>
              <a:rPr dirty="0" sz="4300" spc="-11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τελευταία </a:t>
            </a:r>
            <a:r>
              <a:rPr dirty="0" sz="4300">
                <a:latin typeface="Calibri"/>
                <a:cs typeface="Calibri"/>
              </a:rPr>
              <a:t>φορά.</a:t>
            </a:r>
            <a:r>
              <a:rPr dirty="0" sz="4300" spc="-25">
                <a:latin typeface="Calibri"/>
                <a:cs typeface="Calibri"/>
              </a:rPr>
              <a:t> ...</a:t>
            </a:r>
            <a:endParaRPr sz="4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3"/>
            <a:ext cx="18288000" cy="9895967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2814066" y="2153539"/>
            <a:ext cx="14225269" cy="59239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300">
                <a:latin typeface="Calibri"/>
                <a:cs typeface="Calibri"/>
              </a:rPr>
              <a:t>Οι</a:t>
            </a:r>
            <a:r>
              <a:rPr dirty="0" sz="4300" spc="-11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επισκέψεις</a:t>
            </a:r>
            <a:r>
              <a:rPr dirty="0" sz="4300" spc="-9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μας</a:t>
            </a:r>
            <a:r>
              <a:rPr dirty="0" sz="4300" spc="-10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σε</a:t>
            </a:r>
            <a:r>
              <a:rPr dirty="0" sz="4300" spc="-9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όλα</a:t>
            </a:r>
            <a:r>
              <a:rPr dirty="0" sz="4300" spc="-12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αυτά</a:t>
            </a:r>
            <a:r>
              <a:rPr dirty="0" sz="4300" spc="-114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τα</a:t>
            </a:r>
            <a:r>
              <a:rPr dirty="0" sz="4300" spc="-114">
                <a:latin typeface="Calibri"/>
                <a:cs typeface="Calibri"/>
              </a:rPr>
              <a:t> </a:t>
            </a:r>
            <a:r>
              <a:rPr dirty="0" sz="4300" spc="-20">
                <a:latin typeface="Calibri"/>
                <a:cs typeface="Calibri"/>
              </a:rPr>
              <a:t>θρησκευτικά</a:t>
            </a:r>
            <a:r>
              <a:rPr dirty="0" sz="4300" spc="-9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μνημεία</a:t>
            </a:r>
            <a:r>
              <a:rPr dirty="0" sz="4300" spc="-110">
                <a:latin typeface="Calibri"/>
                <a:cs typeface="Calibri"/>
              </a:rPr>
              <a:t> </a:t>
            </a:r>
            <a:r>
              <a:rPr dirty="0" sz="4300" spc="-25">
                <a:latin typeface="Calibri"/>
                <a:cs typeface="Calibri"/>
              </a:rPr>
              <a:t>μας</a:t>
            </a:r>
            <a:endParaRPr sz="4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4300">
                <a:latin typeface="Calibri"/>
                <a:cs typeface="Calibri"/>
              </a:rPr>
              <a:t>έδωσαν</a:t>
            </a:r>
            <a:r>
              <a:rPr dirty="0" sz="4300" spc="-13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την</a:t>
            </a:r>
            <a:r>
              <a:rPr dirty="0" sz="4300" spc="-12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ευκαιρία</a:t>
            </a:r>
            <a:r>
              <a:rPr dirty="0" sz="4300" spc="-13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μάθουμε</a:t>
            </a:r>
            <a:r>
              <a:rPr dirty="0" sz="4300" spc="-125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βιωματικά,</a:t>
            </a:r>
            <a:r>
              <a:rPr dirty="0" sz="4300" spc="-114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όχι</a:t>
            </a:r>
            <a:r>
              <a:rPr dirty="0" sz="4300" spc="-13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μόνο</a:t>
            </a:r>
            <a:r>
              <a:rPr dirty="0" sz="4300" spc="-13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από</a:t>
            </a:r>
            <a:r>
              <a:rPr dirty="0" sz="4300" spc="-13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βιβλία.</a:t>
            </a:r>
            <a:endParaRPr sz="4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4300">
                <a:latin typeface="Calibri"/>
                <a:cs typeface="Calibri"/>
              </a:rPr>
              <a:t>Είδαμε</a:t>
            </a:r>
            <a:r>
              <a:rPr dirty="0" sz="4300" spc="-14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από</a:t>
            </a:r>
            <a:r>
              <a:rPr dirty="0" sz="4300" spc="-14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κοντά</a:t>
            </a:r>
            <a:r>
              <a:rPr dirty="0" sz="4300" spc="-155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σημαντικά</a:t>
            </a:r>
            <a:r>
              <a:rPr dirty="0" sz="4300" spc="-14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μνημεία,</a:t>
            </a:r>
            <a:r>
              <a:rPr dirty="0" sz="4300" spc="-13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γνωρίσαμε</a:t>
            </a:r>
            <a:r>
              <a:rPr dirty="0" sz="4300" spc="-120">
                <a:latin typeface="Calibri"/>
                <a:cs typeface="Calibri"/>
              </a:rPr>
              <a:t> </a:t>
            </a:r>
            <a:r>
              <a:rPr dirty="0" sz="4300" spc="-25">
                <a:latin typeface="Calibri"/>
                <a:cs typeface="Calibri"/>
              </a:rPr>
              <a:t>την</a:t>
            </a:r>
            <a:endParaRPr sz="4300">
              <a:latin typeface="Calibri"/>
              <a:cs typeface="Calibri"/>
            </a:endParaRPr>
          </a:p>
          <a:p>
            <a:pPr marL="12700" marR="86360">
              <a:lnSpc>
                <a:spcPct val="100000"/>
              </a:lnSpc>
            </a:pPr>
            <a:r>
              <a:rPr dirty="0" sz="4300">
                <a:latin typeface="Calibri"/>
                <a:cs typeface="Calibri"/>
              </a:rPr>
              <a:t>αρχιτεκτονική,</a:t>
            </a:r>
            <a:r>
              <a:rPr dirty="0" sz="4300" spc="-14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την</a:t>
            </a:r>
            <a:r>
              <a:rPr dirty="0" sz="4300" spc="-12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τέχνη</a:t>
            </a:r>
            <a:r>
              <a:rPr dirty="0" sz="4300" spc="-12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και</a:t>
            </a:r>
            <a:r>
              <a:rPr dirty="0" sz="4300" spc="-12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τη</a:t>
            </a:r>
            <a:r>
              <a:rPr dirty="0" sz="4300" spc="-12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θρησκευτική</a:t>
            </a:r>
            <a:r>
              <a:rPr dirty="0" sz="4300" spc="-10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τους</a:t>
            </a:r>
            <a:r>
              <a:rPr dirty="0" sz="4300" spc="-13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σημασία. Κατανοήσαμε</a:t>
            </a:r>
            <a:r>
              <a:rPr dirty="0" sz="4300" spc="-120">
                <a:latin typeface="Calibri"/>
                <a:cs typeface="Calibri"/>
              </a:rPr>
              <a:t> </a:t>
            </a:r>
            <a:r>
              <a:rPr dirty="0" sz="4300" spc="-20">
                <a:latin typeface="Calibri"/>
                <a:cs typeface="Calibri"/>
              </a:rPr>
              <a:t>καλύτερα</a:t>
            </a:r>
            <a:r>
              <a:rPr dirty="0" sz="4300" spc="-114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την</a:t>
            </a:r>
            <a:r>
              <a:rPr dirty="0" sz="4300" spc="-11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ιστορία</a:t>
            </a:r>
            <a:r>
              <a:rPr dirty="0" sz="4300" spc="-12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και</a:t>
            </a:r>
            <a:r>
              <a:rPr dirty="0" sz="4300" spc="-12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την</a:t>
            </a:r>
            <a:r>
              <a:rPr dirty="0" sz="4300" spc="-114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πίστη.</a:t>
            </a:r>
            <a:r>
              <a:rPr dirty="0" sz="4300" spc="-11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Αποκτήσαμε </a:t>
            </a:r>
            <a:r>
              <a:rPr dirty="0" sz="4300">
                <a:latin typeface="Calibri"/>
                <a:cs typeface="Calibri"/>
              </a:rPr>
              <a:t>σεβασμό</a:t>
            </a:r>
            <a:r>
              <a:rPr dirty="0" sz="4300" spc="-114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για</a:t>
            </a:r>
            <a:r>
              <a:rPr dirty="0" sz="4300" spc="-11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την</a:t>
            </a:r>
            <a:r>
              <a:rPr dirty="0" sz="4300" spc="-12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πολιτιστική</a:t>
            </a:r>
            <a:r>
              <a:rPr dirty="0" sz="4300" spc="-12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κληρονομιά</a:t>
            </a:r>
            <a:r>
              <a:rPr dirty="0" sz="4300" spc="-12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και</a:t>
            </a:r>
            <a:r>
              <a:rPr dirty="0" sz="4300" spc="-12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τα</a:t>
            </a:r>
            <a:r>
              <a:rPr dirty="0" sz="4300" spc="-13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χριστιανικά </a:t>
            </a:r>
            <a:r>
              <a:rPr dirty="0" sz="4300">
                <a:latin typeface="Calibri"/>
                <a:cs typeface="Calibri"/>
              </a:rPr>
              <a:t>μνημεία</a:t>
            </a:r>
            <a:r>
              <a:rPr dirty="0" sz="4300" spc="-5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που</a:t>
            </a:r>
            <a:r>
              <a:rPr dirty="0" sz="4300" spc="-6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αποτελούν</a:t>
            </a:r>
            <a:r>
              <a:rPr dirty="0" sz="4300" spc="-6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σημαντικό</a:t>
            </a:r>
            <a:r>
              <a:rPr dirty="0" sz="4300" spc="-5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μέρος</a:t>
            </a:r>
            <a:r>
              <a:rPr dirty="0" sz="4300" spc="-4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της</a:t>
            </a:r>
            <a:r>
              <a:rPr dirty="0" sz="4300" spc="-4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ιστορίας</a:t>
            </a:r>
            <a:r>
              <a:rPr dirty="0" sz="4300" spc="-4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μας.</a:t>
            </a:r>
            <a:r>
              <a:rPr dirty="0" sz="4300" spc="-45">
                <a:latin typeface="Calibri"/>
                <a:cs typeface="Calibri"/>
              </a:rPr>
              <a:t> </a:t>
            </a:r>
            <a:r>
              <a:rPr dirty="0" sz="4300" spc="-25">
                <a:latin typeface="Calibri"/>
                <a:cs typeface="Calibri"/>
              </a:rPr>
              <a:t>Τα </a:t>
            </a:r>
            <a:r>
              <a:rPr dirty="0" sz="4300">
                <a:latin typeface="Calibri"/>
                <a:cs typeface="Calibri"/>
              </a:rPr>
              <a:t>χριστιανικά</a:t>
            </a:r>
            <a:r>
              <a:rPr dirty="0" sz="4300" spc="-13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μνημεία</a:t>
            </a:r>
            <a:r>
              <a:rPr dirty="0" sz="4300" spc="-12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δεν</a:t>
            </a:r>
            <a:r>
              <a:rPr dirty="0" sz="4300" spc="-12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είναι</a:t>
            </a:r>
            <a:r>
              <a:rPr dirty="0" sz="4300" spc="-12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απλώς</a:t>
            </a:r>
            <a:r>
              <a:rPr dirty="0" sz="4300" spc="-12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πέτρες</a:t>
            </a:r>
            <a:r>
              <a:rPr dirty="0" sz="4300" spc="-11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—</a:t>
            </a:r>
            <a:r>
              <a:rPr dirty="0" sz="4300" spc="-12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είναι</a:t>
            </a:r>
            <a:r>
              <a:rPr dirty="0" sz="4300" spc="-125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φορείς</a:t>
            </a:r>
            <a:endParaRPr sz="4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4300">
                <a:latin typeface="Calibri"/>
                <a:cs typeface="Calibri"/>
              </a:rPr>
              <a:t>πίστης,</a:t>
            </a:r>
            <a:r>
              <a:rPr dirty="0" sz="4300" spc="-11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τέχνης</a:t>
            </a:r>
            <a:r>
              <a:rPr dirty="0" sz="4300" spc="-10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και</a:t>
            </a:r>
            <a:r>
              <a:rPr dirty="0" sz="4300" spc="-11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ιστορίας.</a:t>
            </a:r>
            <a:endParaRPr sz="4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16463" y="3227806"/>
            <a:ext cx="6683629" cy="6683629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3669" y="629030"/>
            <a:ext cx="6192392" cy="672858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701788" y="1414348"/>
            <a:ext cx="8933815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441190" algn="l"/>
              </a:tabLst>
            </a:pPr>
            <a:r>
              <a:rPr dirty="0" spc="-135">
                <a:latin typeface="Lucida Sans Unicode"/>
                <a:cs typeface="Lucida Sans Unicode"/>
              </a:rPr>
              <a:t>Πατριαρχικό</a:t>
            </a:r>
            <a:r>
              <a:rPr dirty="0" spc="-229">
                <a:latin typeface="Lucida Sans Unicode"/>
                <a:cs typeface="Lucida Sans Unicode"/>
              </a:rPr>
              <a:t> </a:t>
            </a:r>
            <a:r>
              <a:rPr dirty="0" spc="-10"/>
              <a:t>Ίδρυμα</a:t>
            </a:r>
            <a:r>
              <a:rPr dirty="0"/>
              <a:t>	</a:t>
            </a:r>
            <a:r>
              <a:rPr dirty="0" spc="-125">
                <a:latin typeface="Lucida Sans Unicode"/>
                <a:cs typeface="Lucida Sans Unicode"/>
              </a:rPr>
              <a:t>Πατερικών</a:t>
            </a:r>
            <a:r>
              <a:rPr dirty="0" spc="-250">
                <a:latin typeface="Lucida Sans Unicode"/>
                <a:cs typeface="Lucida Sans Unicode"/>
              </a:rPr>
              <a:t> </a:t>
            </a:r>
            <a:r>
              <a:rPr dirty="0" spc="-75">
                <a:latin typeface="Lucida Sans Unicode"/>
                <a:cs typeface="Lucida Sans Unicode"/>
              </a:rPr>
              <a:t>Μελετών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71500"/>
            <a:ext cx="18288000" cy="9144000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3246247" y="1937385"/>
            <a:ext cx="12341860" cy="46132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4300">
                <a:latin typeface="Calibri"/>
                <a:cs typeface="Calibri"/>
              </a:rPr>
              <a:t>Έτσι</a:t>
            </a:r>
            <a:r>
              <a:rPr dirty="0" sz="4300" spc="-114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κι</a:t>
            </a:r>
            <a:r>
              <a:rPr dirty="0" sz="4300" spc="-114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εμείς</a:t>
            </a:r>
            <a:r>
              <a:rPr dirty="0" sz="4300" spc="-12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,ως</a:t>
            </a:r>
            <a:r>
              <a:rPr dirty="0" sz="4300" spc="-11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μαθητές,</a:t>
            </a:r>
            <a:r>
              <a:rPr dirty="0" sz="4300" spc="-9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βλέπουμε</a:t>
            </a:r>
            <a:r>
              <a:rPr dirty="0" sz="4300" spc="-10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τον</a:t>
            </a:r>
            <a:r>
              <a:rPr dirty="0" sz="4300" spc="-11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Χριστιανισμό, </a:t>
            </a:r>
            <a:r>
              <a:rPr dirty="0" sz="4300">
                <a:latin typeface="Calibri"/>
                <a:cs typeface="Calibri"/>
              </a:rPr>
              <a:t>ως</a:t>
            </a:r>
            <a:r>
              <a:rPr dirty="0" sz="4300" spc="-13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θρησκεία</a:t>
            </a:r>
            <a:r>
              <a:rPr dirty="0" sz="4300" spc="-10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αγάπης</a:t>
            </a:r>
            <a:r>
              <a:rPr dirty="0" sz="4300" spc="-13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και</a:t>
            </a:r>
            <a:r>
              <a:rPr dirty="0" sz="4300" spc="-13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ελπίδας,</a:t>
            </a:r>
            <a:r>
              <a:rPr dirty="0" sz="4300" spc="-13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που</a:t>
            </a:r>
            <a:r>
              <a:rPr dirty="0" sz="4300" spc="-12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συνδέεται</a:t>
            </a:r>
            <a:r>
              <a:rPr dirty="0" sz="4300" spc="-114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στενά </a:t>
            </a:r>
            <a:r>
              <a:rPr dirty="0" sz="4300">
                <a:latin typeface="Calibri"/>
                <a:cs typeface="Calibri"/>
              </a:rPr>
              <a:t>με</a:t>
            </a:r>
            <a:r>
              <a:rPr dirty="0" sz="4300" spc="-10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την</a:t>
            </a:r>
            <a:r>
              <a:rPr dirty="0" sz="4300" spc="-9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παιδεία,</a:t>
            </a:r>
            <a:r>
              <a:rPr dirty="0" sz="4300" spc="-10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συμβάλλοντας</a:t>
            </a:r>
            <a:r>
              <a:rPr dirty="0" sz="4300" spc="-9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όχι</a:t>
            </a:r>
            <a:r>
              <a:rPr dirty="0" sz="4300" spc="-10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μόνο</a:t>
            </a:r>
            <a:r>
              <a:rPr dirty="0" sz="4300" spc="-105">
                <a:latin typeface="Calibri"/>
                <a:cs typeface="Calibri"/>
              </a:rPr>
              <a:t> </a:t>
            </a:r>
            <a:r>
              <a:rPr dirty="0" sz="4300" spc="-20">
                <a:latin typeface="Calibri"/>
                <a:cs typeface="Calibri"/>
              </a:rPr>
              <a:t>στην</a:t>
            </a:r>
            <a:endParaRPr sz="4300">
              <a:latin typeface="Calibri"/>
              <a:cs typeface="Calibri"/>
            </a:endParaRPr>
          </a:p>
          <a:p>
            <a:pPr marL="12700" marR="2999105">
              <a:lnSpc>
                <a:spcPct val="100000"/>
              </a:lnSpc>
            </a:pPr>
            <a:r>
              <a:rPr dirty="0" sz="4300">
                <a:latin typeface="Calibri"/>
                <a:cs typeface="Calibri"/>
              </a:rPr>
              <a:t>πνευματική</a:t>
            </a:r>
            <a:r>
              <a:rPr dirty="0" sz="4300" spc="-125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μας</a:t>
            </a:r>
            <a:r>
              <a:rPr dirty="0" sz="4300" spc="-114">
                <a:latin typeface="Calibri"/>
                <a:cs typeface="Calibri"/>
              </a:rPr>
              <a:t> </a:t>
            </a:r>
            <a:r>
              <a:rPr dirty="0" sz="4300" spc="-20">
                <a:latin typeface="Calibri"/>
                <a:cs typeface="Calibri"/>
              </a:rPr>
              <a:t>καλλιέργεια</a:t>
            </a:r>
            <a:r>
              <a:rPr dirty="0" sz="4300" spc="-11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αλλά</a:t>
            </a:r>
            <a:r>
              <a:rPr dirty="0" sz="4300" spc="-130">
                <a:latin typeface="Calibri"/>
                <a:cs typeface="Calibri"/>
              </a:rPr>
              <a:t> </a:t>
            </a:r>
            <a:r>
              <a:rPr dirty="0" sz="4300">
                <a:latin typeface="Calibri"/>
                <a:cs typeface="Calibri"/>
              </a:rPr>
              <a:t>και</a:t>
            </a:r>
            <a:r>
              <a:rPr dirty="0" sz="4300" spc="-120">
                <a:latin typeface="Calibri"/>
                <a:cs typeface="Calibri"/>
              </a:rPr>
              <a:t> </a:t>
            </a:r>
            <a:r>
              <a:rPr dirty="0" sz="4300" spc="-25">
                <a:latin typeface="Calibri"/>
                <a:cs typeface="Calibri"/>
              </a:rPr>
              <a:t>στη </a:t>
            </a:r>
            <a:r>
              <a:rPr dirty="0" sz="4300">
                <a:latin typeface="Calibri"/>
                <a:cs typeface="Calibri"/>
              </a:rPr>
              <a:t>διαμόρφωση</a:t>
            </a:r>
            <a:r>
              <a:rPr dirty="0" sz="4300" spc="-200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αξιών.</a:t>
            </a:r>
            <a:endParaRPr sz="4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165"/>
              </a:spcBef>
            </a:pPr>
            <a:r>
              <a:rPr dirty="0" sz="4300">
                <a:latin typeface="Calibri"/>
                <a:cs typeface="Calibri"/>
              </a:rPr>
              <a:t>Σας</a:t>
            </a:r>
            <a:r>
              <a:rPr dirty="0" sz="4300" spc="-75">
                <a:latin typeface="Calibri"/>
                <a:cs typeface="Calibri"/>
              </a:rPr>
              <a:t> </a:t>
            </a:r>
            <a:r>
              <a:rPr dirty="0" sz="4300" spc="-10">
                <a:latin typeface="Calibri"/>
                <a:cs typeface="Calibri"/>
              </a:rPr>
              <a:t>ευχαριστούμε!!!!!</a:t>
            </a:r>
            <a:endParaRPr sz="43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58200" y="5753100"/>
            <a:ext cx="6669277" cy="16922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700" y="2416213"/>
            <a:ext cx="13482447" cy="750227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4718537" y="914420"/>
            <a:ext cx="3176905" cy="85617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95910" marR="288925" indent="194945">
              <a:lnSpc>
                <a:spcPct val="125000"/>
              </a:lnSpc>
              <a:spcBef>
                <a:spcPts val="100"/>
              </a:spcBef>
            </a:pPr>
            <a:r>
              <a:rPr dirty="0" sz="3200">
                <a:latin typeface="Calibri"/>
                <a:cs typeface="Calibri"/>
              </a:rPr>
              <a:t>Μάθαμε</a:t>
            </a:r>
            <a:r>
              <a:rPr dirty="0" sz="3200" spc="-40">
                <a:latin typeface="Calibri"/>
                <a:cs typeface="Calibri"/>
              </a:rPr>
              <a:t> </a:t>
            </a:r>
            <a:r>
              <a:rPr dirty="0" sz="3200" spc="-25">
                <a:latin typeface="Calibri"/>
                <a:cs typeface="Calibri"/>
              </a:rPr>
              <a:t>από </a:t>
            </a:r>
            <a:r>
              <a:rPr dirty="0" sz="3200">
                <a:latin typeface="Calibri"/>
                <a:cs typeface="Calibri"/>
              </a:rPr>
              <a:t>κοντά</a:t>
            </a:r>
            <a:r>
              <a:rPr dirty="0" sz="3200" spc="-80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για</a:t>
            </a:r>
            <a:r>
              <a:rPr dirty="0" sz="3200" spc="-75">
                <a:latin typeface="Calibri"/>
                <a:cs typeface="Calibri"/>
              </a:rPr>
              <a:t> </a:t>
            </a:r>
            <a:r>
              <a:rPr dirty="0" sz="3200" spc="-25">
                <a:latin typeface="Calibri"/>
                <a:cs typeface="Calibri"/>
              </a:rPr>
              <a:t>την </a:t>
            </a:r>
            <a:r>
              <a:rPr dirty="0" sz="3200" spc="-10">
                <a:latin typeface="Calibri"/>
                <a:cs typeface="Calibri"/>
              </a:rPr>
              <a:t>παρασκευή</a:t>
            </a:r>
            <a:r>
              <a:rPr dirty="0" sz="3200" spc="-140">
                <a:latin typeface="Calibri"/>
                <a:cs typeface="Calibri"/>
              </a:rPr>
              <a:t> </a:t>
            </a:r>
            <a:r>
              <a:rPr dirty="0" sz="3200" spc="-25">
                <a:latin typeface="Calibri"/>
                <a:cs typeface="Calibri"/>
              </a:rPr>
              <a:t>του</a:t>
            </a:r>
            <a:endParaRPr sz="3200">
              <a:latin typeface="Calibri"/>
              <a:cs typeface="Calibri"/>
            </a:endParaRPr>
          </a:p>
          <a:p>
            <a:pPr algn="ctr" marL="76200" marR="67310">
              <a:lnSpc>
                <a:spcPct val="125000"/>
              </a:lnSpc>
              <a:spcBef>
                <a:spcPts val="5"/>
              </a:spcBef>
            </a:pPr>
            <a:r>
              <a:rPr dirty="0" sz="3200">
                <a:latin typeface="Calibri"/>
                <a:cs typeface="Calibri"/>
              </a:rPr>
              <a:t>Αγίου</a:t>
            </a:r>
            <a:r>
              <a:rPr dirty="0" sz="3200" spc="-40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Μύρου</a:t>
            </a:r>
            <a:r>
              <a:rPr dirty="0" sz="3200" spc="-40">
                <a:latin typeface="Calibri"/>
                <a:cs typeface="Calibri"/>
              </a:rPr>
              <a:t> </a:t>
            </a:r>
            <a:r>
              <a:rPr dirty="0" sz="3200" spc="-25">
                <a:latin typeface="Calibri"/>
                <a:cs typeface="Calibri"/>
              </a:rPr>
              <a:t>από </a:t>
            </a:r>
            <a:r>
              <a:rPr dirty="0" sz="3200">
                <a:latin typeface="Calibri"/>
                <a:cs typeface="Calibri"/>
              </a:rPr>
              <a:t>τον</a:t>
            </a:r>
            <a:r>
              <a:rPr dirty="0" sz="3200" spc="-40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Μυρεψό</a:t>
            </a:r>
            <a:r>
              <a:rPr dirty="0" sz="3200" spc="-40">
                <a:latin typeface="Calibri"/>
                <a:cs typeface="Calibri"/>
              </a:rPr>
              <a:t> </a:t>
            </a:r>
            <a:r>
              <a:rPr dirty="0" sz="3200" spc="-50">
                <a:latin typeface="Calibri"/>
                <a:cs typeface="Calibri"/>
              </a:rPr>
              <a:t>– </a:t>
            </a:r>
            <a:r>
              <a:rPr dirty="0" sz="3200" spc="-10">
                <a:latin typeface="Calibri"/>
                <a:cs typeface="Calibri"/>
              </a:rPr>
              <a:t>Φαρμακοποιό</a:t>
            </a:r>
            <a:r>
              <a:rPr dirty="0" sz="3200" spc="-125">
                <a:latin typeface="Calibri"/>
                <a:cs typeface="Calibri"/>
              </a:rPr>
              <a:t> </a:t>
            </a:r>
            <a:r>
              <a:rPr dirty="0" sz="3200" spc="-25">
                <a:latin typeface="Calibri"/>
                <a:cs typeface="Calibri"/>
              </a:rPr>
              <a:t>κ.</a:t>
            </a:r>
            <a:endParaRPr sz="3200">
              <a:latin typeface="Calibri"/>
              <a:cs typeface="Calibri"/>
            </a:endParaRPr>
          </a:p>
          <a:p>
            <a:pPr algn="ctr" marL="12065" marR="5080">
              <a:lnSpc>
                <a:spcPct val="125000"/>
              </a:lnSpc>
            </a:pPr>
            <a:r>
              <a:rPr dirty="0" sz="3200">
                <a:latin typeface="Calibri"/>
                <a:cs typeface="Calibri"/>
              </a:rPr>
              <a:t>Μωησίδη</a:t>
            </a:r>
            <a:r>
              <a:rPr dirty="0" sz="3200" spc="-60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ο</a:t>
            </a:r>
            <a:r>
              <a:rPr dirty="0" sz="3200" spc="-45">
                <a:latin typeface="Calibri"/>
                <a:cs typeface="Calibri"/>
              </a:rPr>
              <a:t> </a:t>
            </a:r>
            <a:r>
              <a:rPr dirty="0" sz="3200" spc="-10">
                <a:latin typeface="Calibri"/>
                <a:cs typeface="Calibri"/>
              </a:rPr>
              <a:t>οποίος επισκέφτηκε</a:t>
            </a:r>
            <a:r>
              <a:rPr dirty="0" sz="3200" spc="-90">
                <a:latin typeface="Calibri"/>
                <a:cs typeface="Calibri"/>
              </a:rPr>
              <a:t> </a:t>
            </a:r>
            <a:r>
              <a:rPr dirty="0" sz="3200" spc="-25">
                <a:latin typeface="Calibri"/>
                <a:cs typeface="Calibri"/>
              </a:rPr>
              <a:t>το </a:t>
            </a:r>
            <a:r>
              <a:rPr dirty="0" sz="3200">
                <a:latin typeface="Calibri"/>
                <a:cs typeface="Calibri"/>
              </a:rPr>
              <a:t>Σχολείο</a:t>
            </a:r>
            <a:r>
              <a:rPr dirty="0" sz="3200" spc="-180">
                <a:latin typeface="Calibri"/>
                <a:cs typeface="Calibri"/>
              </a:rPr>
              <a:t> </a:t>
            </a:r>
            <a:r>
              <a:rPr dirty="0" sz="3200" spc="-20">
                <a:latin typeface="Calibri"/>
                <a:cs typeface="Calibri"/>
              </a:rPr>
              <a:t>μας.</a:t>
            </a:r>
            <a:endParaRPr sz="3200">
              <a:latin typeface="Calibri"/>
              <a:cs typeface="Calibri"/>
            </a:endParaRPr>
          </a:p>
          <a:p>
            <a:pPr algn="ctr" marL="196850" marR="189865" indent="2540">
              <a:lnSpc>
                <a:spcPct val="125000"/>
              </a:lnSpc>
            </a:pPr>
            <a:r>
              <a:rPr dirty="0" sz="3200">
                <a:latin typeface="Calibri"/>
                <a:cs typeface="Calibri"/>
              </a:rPr>
              <a:t>Είδαμε</a:t>
            </a:r>
            <a:r>
              <a:rPr dirty="0" sz="3200" spc="-55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πώς</a:t>
            </a:r>
            <a:r>
              <a:rPr dirty="0" sz="3200" spc="-50">
                <a:latin typeface="Calibri"/>
                <a:cs typeface="Calibri"/>
              </a:rPr>
              <a:t> η </a:t>
            </a:r>
            <a:r>
              <a:rPr dirty="0" sz="3200">
                <a:latin typeface="Calibri"/>
                <a:cs typeface="Calibri"/>
              </a:rPr>
              <a:t>φύση</a:t>
            </a:r>
            <a:r>
              <a:rPr dirty="0" sz="3200" spc="-110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χαρίζει</a:t>
            </a:r>
            <a:r>
              <a:rPr dirty="0" sz="3200" spc="-130">
                <a:latin typeface="Calibri"/>
                <a:cs typeface="Calibri"/>
              </a:rPr>
              <a:t> </a:t>
            </a:r>
            <a:r>
              <a:rPr dirty="0" sz="3200" spc="-25">
                <a:latin typeface="Calibri"/>
                <a:cs typeface="Calibri"/>
              </a:rPr>
              <a:t>τα υλικά</a:t>
            </a:r>
            <a:r>
              <a:rPr dirty="0" sz="3200" spc="-70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της</a:t>
            </a:r>
            <a:r>
              <a:rPr dirty="0" sz="3200" spc="-50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για</a:t>
            </a:r>
            <a:r>
              <a:rPr dirty="0" sz="3200" spc="-60">
                <a:latin typeface="Calibri"/>
                <a:cs typeface="Calibri"/>
              </a:rPr>
              <a:t> </a:t>
            </a:r>
            <a:r>
              <a:rPr dirty="0" sz="3200" spc="-25">
                <a:latin typeface="Calibri"/>
                <a:cs typeface="Calibri"/>
              </a:rPr>
              <a:t>να </a:t>
            </a:r>
            <a:r>
              <a:rPr dirty="0" sz="3200" spc="-10">
                <a:latin typeface="Calibri"/>
                <a:cs typeface="Calibri"/>
              </a:rPr>
              <a:t>παρασκευαστεί </a:t>
            </a:r>
            <a:r>
              <a:rPr dirty="0" sz="3200">
                <a:latin typeface="Calibri"/>
                <a:cs typeface="Calibri"/>
              </a:rPr>
              <a:t>κάτι</a:t>
            </a:r>
            <a:r>
              <a:rPr dirty="0" sz="3200" spc="-100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τόσο</a:t>
            </a:r>
            <a:r>
              <a:rPr dirty="0" sz="3200" spc="-95">
                <a:latin typeface="Calibri"/>
                <a:cs typeface="Calibri"/>
              </a:rPr>
              <a:t> </a:t>
            </a:r>
            <a:r>
              <a:rPr dirty="0" sz="3200" spc="-10">
                <a:latin typeface="Calibri"/>
                <a:cs typeface="Calibri"/>
              </a:rPr>
              <a:t>ιερό..»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58314" y="2499486"/>
            <a:ext cx="5970651" cy="5970651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55606" y="2499486"/>
            <a:ext cx="4953508" cy="597065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93565" y="421385"/>
            <a:ext cx="10808970" cy="18548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just" marL="86995" marR="5080" indent="-74930">
              <a:lnSpc>
                <a:spcPct val="111100"/>
              </a:lnSpc>
              <a:spcBef>
                <a:spcPts val="100"/>
              </a:spcBef>
            </a:pPr>
            <a:r>
              <a:rPr dirty="0"/>
              <a:t>Αργότερα,</a:t>
            </a:r>
            <a:r>
              <a:rPr dirty="0" spc="-60"/>
              <a:t> </a:t>
            </a:r>
            <a:r>
              <a:rPr dirty="0"/>
              <a:t>η</a:t>
            </a:r>
            <a:r>
              <a:rPr dirty="0" spc="-60"/>
              <a:t> </a:t>
            </a:r>
            <a:r>
              <a:rPr dirty="0" spc="-10"/>
              <a:t>καλεσμένη</a:t>
            </a:r>
            <a:r>
              <a:rPr dirty="0" spc="-95"/>
              <a:t> </a:t>
            </a:r>
            <a:r>
              <a:rPr dirty="0"/>
              <a:t>μας</a:t>
            </a:r>
            <a:r>
              <a:rPr dirty="0" spc="-70"/>
              <a:t> </a:t>
            </a:r>
            <a:r>
              <a:rPr dirty="0"/>
              <a:t>“Βοτανού”</a:t>
            </a:r>
            <a:r>
              <a:rPr dirty="0" spc="-40"/>
              <a:t> </a:t>
            </a:r>
            <a:r>
              <a:rPr dirty="0"/>
              <a:t>μας</a:t>
            </a:r>
            <a:r>
              <a:rPr dirty="0" spc="-80"/>
              <a:t> </a:t>
            </a:r>
            <a:r>
              <a:rPr dirty="0"/>
              <a:t>μίλησε</a:t>
            </a:r>
            <a:r>
              <a:rPr dirty="0" spc="-55"/>
              <a:t> </a:t>
            </a:r>
            <a:r>
              <a:rPr dirty="0"/>
              <a:t>για</a:t>
            </a:r>
            <a:r>
              <a:rPr dirty="0" spc="-65"/>
              <a:t> </a:t>
            </a:r>
            <a:r>
              <a:rPr dirty="0" spc="-25"/>
              <a:t>τις </a:t>
            </a:r>
            <a:r>
              <a:rPr dirty="0"/>
              <a:t>θεραπευτικές</a:t>
            </a:r>
            <a:r>
              <a:rPr dirty="0" spc="-155"/>
              <a:t> </a:t>
            </a:r>
            <a:r>
              <a:rPr dirty="0" spc="-10"/>
              <a:t>ιδιότητες</a:t>
            </a:r>
            <a:r>
              <a:rPr dirty="0" spc="-120"/>
              <a:t> </a:t>
            </a:r>
            <a:r>
              <a:rPr dirty="0"/>
              <a:t>των</a:t>
            </a:r>
            <a:r>
              <a:rPr dirty="0" spc="-145"/>
              <a:t> </a:t>
            </a:r>
            <a:r>
              <a:rPr dirty="0"/>
              <a:t>βοτάνων.</a:t>
            </a:r>
            <a:r>
              <a:rPr dirty="0" spc="-130"/>
              <a:t> </a:t>
            </a:r>
            <a:r>
              <a:rPr dirty="0" spc="-10"/>
              <a:t>Εκπλαγήκαμε</a:t>
            </a:r>
            <a:r>
              <a:rPr dirty="0" spc="-130"/>
              <a:t> </a:t>
            </a:r>
            <a:r>
              <a:rPr dirty="0" spc="-20"/>
              <a:t>όταν </a:t>
            </a:r>
            <a:r>
              <a:rPr dirty="0" spc="-10"/>
              <a:t>καταλάβαμε</a:t>
            </a:r>
            <a:r>
              <a:rPr dirty="0" spc="-130"/>
              <a:t> </a:t>
            </a:r>
            <a:r>
              <a:rPr dirty="0"/>
              <a:t>ότι</a:t>
            </a:r>
            <a:r>
              <a:rPr dirty="0" spc="-110"/>
              <a:t> </a:t>
            </a:r>
            <a:r>
              <a:rPr dirty="0"/>
              <a:t>τα</a:t>
            </a:r>
            <a:r>
              <a:rPr dirty="0" spc="-120"/>
              <a:t> </a:t>
            </a:r>
            <a:r>
              <a:rPr dirty="0"/>
              <a:t>φυτά</a:t>
            </a:r>
            <a:r>
              <a:rPr dirty="0" spc="-105"/>
              <a:t> </a:t>
            </a:r>
            <a:r>
              <a:rPr dirty="0"/>
              <a:t>είναι</a:t>
            </a:r>
            <a:r>
              <a:rPr dirty="0" spc="-105"/>
              <a:t> </a:t>
            </a:r>
            <a:r>
              <a:rPr dirty="0" spc="-10"/>
              <a:t>φάρμακο</a:t>
            </a:r>
            <a:r>
              <a:rPr dirty="0" spc="-105"/>
              <a:t> </a:t>
            </a:r>
            <a:r>
              <a:rPr dirty="0"/>
              <a:t>και</a:t>
            </a:r>
            <a:r>
              <a:rPr dirty="0" spc="-110"/>
              <a:t> </a:t>
            </a:r>
            <a:r>
              <a:rPr dirty="0" spc="-10"/>
              <a:t>ευλογία</a:t>
            </a:r>
            <a:r>
              <a:rPr dirty="0" spc="-105"/>
              <a:t> </a:t>
            </a:r>
            <a:r>
              <a:rPr dirty="0" spc="-20"/>
              <a:t>μαζί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3126994" y="2003297"/>
            <a:ext cx="13180060" cy="44151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latin typeface="Calibri"/>
                <a:cs typeface="Calibri"/>
              </a:rPr>
              <a:t>Η</a:t>
            </a:r>
            <a:r>
              <a:rPr dirty="0" sz="3600" spc="-10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πιο</a:t>
            </a:r>
            <a:r>
              <a:rPr dirty="0" sz="3600" spc="-8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συγκλονιστική</a:t>
            </a:r>
            <a:r>
              <a:rPr dirty="0" sz="3600" spc="-8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στιγμή</a:t>
            </a:r>
            <a:r>
              <a:rPr dirty="0" sz="3600" spc="-8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ήταν</a:t>
            </a:r>
            <a:r>
              <a:rPr dirty="0" sz="3600" spc="-8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η</a:t>
            </a:r>
            <a:r>
              <a:rPr dirty="0" sz="3600" spc="-8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εκδρομή</a:t>
            </a:r>
            <a:r>
              <a:rPr dirty="0" sz="3600" spc="-7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μας</a:t>
            </a:r>
            <a:r>
              <a:rPr dirty="0" sz="3600" spc="-105">
                <a:latin typeface="Calibri"/>
                <a:cs typeface="Calibri"/>
              </a:rPr>
              <a:t> </a:t>
            </a:r>
            <a:r>
              <a:rPr dirty="0" sz="3600" spc="-20">
                <a:latin typeface="Calibri"/>
                <a:cs typeface="Calibri"/>
              </a:rPr>
              <a:t>στην</a:t>
            </a:r>
            <a:endParaRPr sz="3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tabLst>
                <a:tab pos="8813165" algn="l"/>
              </a:tabLst>
            </a:pPr>
            <a:r>
              <a:rPr dirty="0" sz="3600" spc="-10">
                <a:latin typeface="Calibri"/>
                <a:cs typeface="Calibri"/>
              </a:rPr>
              <a:t>Κωνσταντινούπολη</a:t>
            </a:r>
            <a:r>
              <a:rPr dirty="0" sz="3600" spc="-8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και</a:t>
            </a:r>
            <a:r>
              <a:rPr dirty="0" sz="3600" spc="-6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στη</a:t>
            </a:r>
            <a:r>
              <a:rPr dirty="0" sz="3600" spc="-65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Θεολογική</a:t>
            </a:r>
            <a:r>
              <a:rPr dirty="0" sz="3600" spc="-7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Σχολή</a:t>
            </a:r>
            <a:r>
              <a:rPr dirty="0" sz="3600" spc="-7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της</a:t>
            </a:r>
            <a:r>
              <a:rPr dirty="0" sz="3600" spc="-6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Χάλκης</a:t>
            </a:r>
            <a:r>
              <a:rPr dirty="0" sz="3600" spc="-6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.</a:t>
            </a:r>
            <a:r>
              <a:rPr dirty="0" sz="3600" spc="-70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Βρεθήκαμε </a:t>
            </a:r>
            <a:r>
              <a:rPr dirty="0" sz="3600">
                <a:latin typeface="Calibri"/>
                <a:cs typeface="Calibri"/>
              </a:rPr>
              <a:t>στο</a:t>
            </a:r>
            <a:r>
              <a:rPr dirty="0" sz="3600" spc="-120">
                <a:latin typeface="Calibri"/>
                <a:cs typeface="Calibri"/>
              </a:rPr>
              <a:t> </a:t>
            </a:r>
            <a:r>
              <a:rPr dirty="0" sz="3600" spc="-10" b="1">
                <a:latin typeface="Calibri"/>
                <a:cs typeface="Calibri"/>
              </a:rPr>
              <a:t>Οικουμενικό</a:t>
            </a:r>
            <a:r>
              <a:rPr dirty="0" sz="3600" spc="-105" b="1">
                <a:latin typeface="Calibri"/>
                <a:cs typeface="Calibri"/>
              </a:rPr>
              <a:t> </a:t>
            </a:r>
            <a:r>
              <a:rPr dirty="0" sz="3600" b="1">
                <a:latin typeface="Calibri"/>
                <a:cs typeface="Calibri"/>
              </a:rPr>
              <a:t>Πατριαρχείο</a:t>
            </a:r>
            <a:r>
              <a:rPr dirty="0" sz="3600">
                <a:latin typeface="Calibri"/>
                <a:cs typeface="Calibri"/>
              </a:rPr>
              <a:t>,</a:t>
            </a:r>
            <a:r>
              <a:rPr dirty="0" sz="3600" spc="-110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ξεναγηθήκαμε</a:t>
            </a:r>
            <a:r>
              <a:rPr dirty="0" sz="3600">
                <a:latin typeface="Calibri"/>
                <a:cs typeface="Calibri"/>
              </a:rPr>
              <a:t>	στην</a:t>
            </a:r>
            <a:r>
              <a:rPr dirty="0" sz="3600" spc="-120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ανεκτίμητης</a:t>
            </a:r>
            <a:r>
              <a:rPr dirty="0" sz="3600" spc="-110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αξίας </a:t>
            </a:r>
            <a:r>
              <a:rPr dirty="0" sz="3600">
                <a:latin typeface="Calibri"/>
                <a:cs typeface="Calibri"/>
              </a:rPr>
              <a:t>βιβλιοθήκη</a:t>
            </a:r>
            <a:r>
              <a:rPr dirty="0" sz="3600" spc="-6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,</a:t>
            </a:r>
            <a:r>
              <a:rPr dirty="0" sz="3600" spc="-6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αντικρίσαμε</a:t>
            </a:r>
            <a:r>
              <a:rPr dirty="0" sz="3600" spc="-6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τα</a:t>
            </a:r>
            <a:r>
              <a:rPr dirty="0" sz="3600" spc="-8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κειμήλια</a:t>
            </a:r>
            <a:r>
              <a:rPr dirty="0" sz="3600" spc="-6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που</a:t>
            </a:r>
            <a:r>
              <a:rPr dirty="0" sz="3600" spc="-75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φυλάσσονται</a:t>
            </a:r>
            <a:r>
              <a:rPr dirty="0" sz="3600" spc="-8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εκεί</a:t>
            </a:r>
            <a:r>
              <a:rPr dirty="0" sz="3600" spc="-7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.</a:t>
            </a:r>
            <a:r>
              <a:rPr dirty="0" sz="3600" spc="-65">
                <a:latin typeface="Calibri"/>
                <a:cs typeface="Calibri"/>
              </a:rPr>
              <a:t> </a:t>
            </a:r>
            <a:r>
              <a:rPr dirty="0" sz="3600" spc="-25">
                <a:latin typeface="Calibri"/>
                <a:cs typeface="Calibri"/>
              </a:rPr>
              <a:t>Με</a:t>
            </a:r>
            <a:endParaRPr sz="3600">
              <a:latin typeface="Calibri"/>
              <a:cs typeface="Calibri"/>
            </a:endParaRPr>
          </a:p>
          <a:p>
            <a:pPr marL="12700" marR="99060">
              <a:lnSpc>
                <a:spcPct val="100000"/>
              </a:lnSpc>
              <a:tabLst>
                <a:tab pos="3175635" algn="l"/>
              </a:tabLst>
            </a:pPr>
            <a:r>
              <a:rPr dirty="0" sz="3600" spc="-10">
                <a:latin typeface="Calibri"/>
                <a:cs typeface="Calibri"/>
              </a:rPr>
              <a:t>συγκίνηση</a:t>
            </a:r>
            <a:r>
              <a:rPr dirty="0" sz="3600" spc="-130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αξιωθήκαμε</a:t>
            </a:r>
            <a:r>
              <a:rPr dirty="0" sz="3600" spc="-13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της</a:t>
            </a:r>
            <a:r>
              <a:rPr dirty="0" sz="3600" spc="-13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ευλογίας</a:t>
            </a:r>
            <a:r>
              <a:rPr dirty="0" sz="3600" spc="-13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του</a:t>
            </a:r>
            <a:r>
              <a:rPr dirty="0" sz="3600" spc="-125">
                <a:latin typeface="Calibri"/>
                <a:cs typeface="Calibri"/>
              </a:rPr>
              <a:t> </a:t>
            </a:r>
            <a:r>
              <a:rPr dirty="0" sz="3600" spc="-20">
                <a:latin typeface="Calibri"/>
                <a:cs typeface="Calibri"/>
              </a:rPr>
              <a:t>Οικουμενικού</a:t>
            </a:r>
            <a:r>
              <a:rPr dirty="0" sz="3600" spc="-114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Πατριάρχη</a:t>
            </a:r>
            <a:r>
              <a:rPr dirty="0" sz="3600" spc="-130">
                <a:latin typeface="Calibri"/>
                <a:cs typeface="Calibri"/>
              </a:rPr>
              <a:t> </a:t>
            </a:r>
            <a:r>
              <a:rPr dirty="0" sz="3600" spc="-25">
                <a:latin typeface="Calibri"/>
                <a:cs typeface="Calibri"/>
              </a:rPr>
              <a:t>και </a:t>
            </a:r>
            <a:r>
              <a:rPr dirty="0" sz="3600">
                <a:latin typeface="Calibri"/>
                <a:cs typeface="Calibri"/>
              </a:rPr>
              <a:t>της</a:t>
            </a:r>
            <a:r>
              <a:rPr dirty="0" sz="3600" spc="-50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συμμετοχής</a:t>
            </a:r>
            <a:r>
              <a:rPr dirty="0" sz="3600">
                <a:latin typeface="Calibri"/>
                <a:cs typeface="Calibri"/>
              </a:rPr>
              <a:t>	στους</a:t>
            </a:r>
            <a:r>
              <a:rPr dirty="0" sz="3600" spc="-114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εορτασμούς</a:t>
            </a:r>
            <a:r>
              <a:rPr dirty="0" sz="3600" spc="-114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της</a:t>
            </a:r>
            <a:r>
              <a:rPr dirty="0" sz="3600" spc="-9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Θρονικής</a:t>
            </a:r>
            <a:r>
              <a:rPr dirty="0" sz="3600" spc="-10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Εορτής</a:t>
            </a:r>
            <a:r>
              <a:rPr dirty="0" sz="3600" spc="-10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του</a:t>
            </a:r>
            <a:r>
              <a:rPr dirty="0" sz="3600" spc="-105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Αγίου</a:t>
            </a:r>
            <a:endParaRPr sz="3600">
              <a:latin typeface="Calibri"/>
              <a:cs typeface="Calibri"/>
            </a:endParaRPr>
          </a:p>
          <a:p>
            <a:pPr marL="12700" marR="1901189">
              <a:lnSpc>
                <a:spcPct val="100000"/>
              </a:lnSpc>
            </a:pPr>
            <a:r>
              <a:rPr dirty="0" sz="3600">
                <a:latin typeface="Calibri"/>
                <a:cs typeface="Calibri"/>
              </a:rPr>
              <a:t>Ανδρέα.</a:t>
            </a:r>
            <a:r>
              <a:rPr dirty="0" sz="3600" spc="-9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Εκεί</a:t>
            </a:r>
            <a:r>
              <a:rPr dirty="0" sz="3600" spc="-7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με</a:t>
            </a:r>
            <a:r>
              <a:rPr dirty="0" sz="3600" spc="-7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δέος</a:t>
            </a:r>
            <a:r>
              <a:rPr dirty="0" sz="3600" spc="-7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νιώσαμε</a:t>
            </a:r>
            <a:r>
              <a:rPr dirty="0" sz="3600" spc="-8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την</a:t>
            </a:r>
            <a:r>
              <a:rPr dirty="0" sz="3600" spc="-7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ιστορία,</a:t>
            </a:r>
            <a:r>
              <a:rPr dirty="0" sz="3600" spc="-7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την</a:t>
            </a:r>
            <a:r>
              <a:rPr dirty="0" sz="3600" spc="-6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πίστη</a:t>
            </a:r>
            <a:r>
              <a:rPr dirty="0" sz="3600" spc="-7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και</a:t>
            </a:r>
            <a:r>
              <a:rPr dirty="0" sz="3600" spc="-70">
                <a:latin typeface="Calibri"/>
                <a:cs typeface="Calibri"/>
              </a:rPr>
              <a:t> </a:t>
            </a:r>
            <a:r>
              <a:rPr dirty="0" sz="3600" spc="-25">
                <a:latin typeface="Calibri"/>
                <a:cs typeface="Calibri"/>
              </a:rPr>
              <a:t>την </a:t>
            </a:r>
            <a:r>
              <a:rPr dirty="0" sz="3600" spc="-10">
                <a:latin typeface="Calibri"/>
                <a:cs typeface="Calibri"/>
              </a:rPr>
              <a:t>παράδοση</a:t>
            </a:r>
            <a:r>
              <a:rPr dirty="0" sz="3600" spc="-7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να</a:t>
            </a:r>
            <a:r>
              <a:rPr dirty="0" sz="3600" spc="-65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ζωντανεύουν</a:t>
            </a:r>
            <a:r>
              <a:rPr dirty="0" sz="3600" spc="-8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μπροστά</a:t>
            </a:r>
            <a:r>
              <a:rPr dirty="0" sz="3600" spc="-75">
                <a:latin typeface="Calibri"/>
                <a:cs typeface="Calibri"/>
              </a:rPr>
              <a:t> </a:t>
            </a:r>
            <a:r>
              <a:rPr dirty="0" sz="3600" spc="-25">
                <a:latin typeface="Calibri"/>
                <a:cs typeface="Calibri"/>
              </a:rPr>
              <a:t>μας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8288" y="2154389"/>
            <a:ext cx="13415137" cy="746518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66115" rIns="0" bIns="0" rtlCol="0" vert="horz">
            <a:spAutoFit/>
          </a:bodyPr>
          <a:lstStyle/>
          <a:p>
            <a:pPr marL="5219065">
              <a:lnSpc>
                <a:spcPct val="100000"/>
              </a:lnSpc>
              <a:spcBef>
                <a:spcPts val="100"/>
              </a:spcBef>
            </a:pPr>
            <a:r>
              <a:rPr dirty="0" spc="-135"/>
              <a:t>Το</a:t>
            </a:r>
            <a:r>
              <a:rPr dirty="0" spc="-70"/>
              <a:t> </a:t>
            </a:r>
            <a:r>
              <a:rPr dirty="0"/>
              <a:t>ταξίδι</a:t>
            </a:r>
            <a:r>
              <a:rPr dirty="0" spc="-100"/>
              <a:t> </a:t>
            </a:r>
            <a:r>
              <a:rPr dirty="0"/>
              <a:t>μας</a:t>
            </a:r>
            <a:r>
              <a:rPr dirty="0" spc="-90"/>
              <a:t> </a:t>
            </a:r>
            <a:r>
              <a:rPr dirty="0"/>
              <a:t>στην</a:t>
            </a:r>
            <a:r>
              <a:rPr dirty="0" spc="-65"/>
              <a:t> </a:t>
            </a:r>
            <a:r>
              <a:rPr dirty="0" spc="-20"/>
              <a:t>Πόλη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0488" y="609091"/>
            <a:ext cx="10292626" cy="9279369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23803" y="189992"/>
            <a:ext cx="6526530" cy="1009700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262621" y="2169109"/>
            <a:ext cx="2773045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Εμπειρία</a:t>
            </a:r>
            <a:r>
              <a:rPr dirty="0" spc="-50"/>
              <a:t> </a:t>
            </a:r>
            <a:r>
              <a:rPr dirty="0" spc="-20"/>
              <a:t>Ζωής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user</dc:creator>
  <dc:title>1o Δημοτικό Σχολείο Ηράκλειας Σερρών</dc:title>
  <dcterms:created xsi:type="dcterms:W3CDTF">2026-05-07T17:02:32Z</dcterms:created>
  <dcterms:modified xsi:type="dcterms:W3CDTF">2026-05-07T17:02:32Z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2026-05-07T00:00:00Z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2026-05-07T00:00:00Z</vt:filetime>
  </property>
  <property fmtid="{D5CDD505-2E9C-101B-9397-08002B2CF9AE}" pid="5" name="Producer">
    <vt:lpwstr>Microsoft® Office PowerPoint® 2007</vt:lpwstr>
  </property>
</Properties>
</file>